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notesMasterIdLst>
    <p:notesMasterId r:id="rId29"/>
  </p:notesMasterIdLst>
  <p:sldIdLst>
    <p:sldId id="256" r:id="rId2"/>
    <p:sldId id="258" r:id="rId3"/>
    <p:sldId id="279" r:id="rId4"/>
    <p:sldId id="297" r:id="rId5"/>
    <p:sldId id="275" r:id="rId6"/>
    <p:sldId id="290" r:id="rId7"/>
    <p:sldId id="292" r:id="rId8"/>
    <p:sldId id="293" r:id="rId9"/>
    <p:sldId id="280" r:id="rId10"/>
    <p:sldId id="278" r:id="rId11"/>
    <p:sldId id="281" r:id="rId12"/>
    <p:sldId id="284" r:id="rId13"/>
    <p:sldId id="300" r:id="rId14"/>
    <p:sldId id="301" r:id="rId15"/>
    <p:sldId id="299" r:id="rId16"/>
    <p:sldId id="276" r:id="rId17"/>
    <p:sldId id="285" r:id="rId18"/>
    <p:sldId id="287" r:id="rId19"/>
    <p:sldId id="302" r:id="rId20"/>
    <p:sldId id="288" r:id="rId21"/>
    <p:sldId id="294" r:id="rId22"/>
    <p:sldId id="303" r:id="rId23"/>
    <p:sldId id="295" r:id="rId24"/>
    <p:sldId id="296" r:id="rId25"/>
    <p:sldId id="257" r:id="rId26"/>
    <p:sldId id="259" r:id="rId27"/>
    <p:sldId id="282" r:id="rId28"/>
  </p:sldIdLst>
  <p:sldSz cx="12192000" cy="6858000"/>
  <p:notesSz cx="6858000" cy="296227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D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1A8C14-2DB8-4590-880F-0406AA5BAF96}" v="878" dt="2020-03-07T16:29:23.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25" autoAdjust="0"/>
  </p:normalViewPr>
  <p:slideViewPr>
    <p:cSldViewPr snapToGrid="0" snapToObjects="1">
      <p:cViewPr>
        <p:scale>
          <a:sx n="75" d="100"/>
          <a:sy n="75" d="100"/>
        </p:scale>
        <p:origin x="950" y="2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11F9FD-7A44-364A-BEAD-CA6F9CFB1D87}" type="doc">
      <dgm:prSet loTypeId="urn:microsoft.com/office/officeart/2005/8/layout/radial1" loCatId="relationship" qsTypeId="urn:microsoft.com/office/officeart/2005/8/quickstyle/simple2" qsCatId="simple" csTypeId="urn:microsoft.com/office/officeart/2005/8/colors/colorful1" csCatId="colorful" phldr="1"/>
      <dgm:spPr/>
      <dgm:t>
        <a:bodyPr/>
        <a:lstStyle/>
        <a:p>
          <a:endParaRPr lang="fr-FR"/>
        </a:p>
      </dgm:t>
    </dgm:pt>
    <dgm:pt modelId="{EA9BE658-E11D-9943-B805-2C49E03FE6B7}">
      <dgm:prSet/>
      <dgm:spPr/>
      <dgm:t>
        <a:bodyPr/>
        <a:lstStyle/>
        <a:p>
          <a:r>
            <a:rPr lang="en-US"/>
            <a:t>“How does the original PSO algorithm compare to conventional methods for training NNs for image processing?” </a:t>
          </a:r>
          <a:endParaRPr lang="fr-GB"/>
        </a:p>
      </dgm:t>
    </dgm:pt>
    <dgm:pt modelId="{44BF2338-94A7-C240-98B2-61FFD43F4F40}" type="parTrans" cxnId="{DAF2931E-B870-3B48-A2AE-BD915F29C0D5}">
      <dgm:prSet/>
      <dgm:spPr/>
      <dgm:t>
        <a:bodyPr/>
        <a:lstStyle/>
        <a:p>
          <a:endParaRPr lang="fr-FR"/>
        </a:p>
      </dgm:t>
    </dgm:pt>
    <dgm:pt modelId="{9776F639-D2DC-4140-9EC6-B036191FDD30}" type="sibTrans" cxnId="{DAF2931E-B870-3B48-A2AE-BD915F29C0D5}">
      <dgm:prSet/>
      <dgm:spPr/>
      <dgm:t>
        <a:bodyPr/>
        <a:lstStyle/>
        <a:p>
          <a:endParaRPr lang="fr-FR"/>
        </a:p>
      </dgm:t>
    </dgm:pt>
    <dgm:pt modelId="{6D72CD19-CD3A-AA41-A445-18EFEA345C5A}">
      <dgm:prSet/>
      <dgm:spPr/>
      <dgm:t>
        <a:bodyPr/>
        <a:lstStyle/>
        <a:p>
          <a:pPr>
            <a:buFont typeface="+mj-lt"/>
            <a:buAutoNum type="arabicPeriod"/>
          </a:pPr>
          <a:r>
            <a:rPr lang="en-GB" b="0" i="0">
              <a:latin typeface="Calibri Light" panose="020F0302020204030204" pitchFamily="34" charset="0"/>
            </a:rPr>
            <a:t>Is it as accurate?</a:t>
          </a:r>
          <a:endParaRPr lang="fr-FR"/>
        </a:p>
      </dgm:t>
    </dgm:pt>
    <dgm:pt modelId="{DCC053CB-2131-C14E-B529-37FE6F5D6417}" type="parTrans" cxnId="{70A1ACEE-9731-0344-81E0-179029F1AC8B}">
      <dgm:prSet/>
      <dgm:spPr/>
      <dgm:t>
        <a:bodyPr/>
        <a:lstStyle/>
        <a:p>
          <a:endParaRPr lang="fr-FR"/>
        </a:p>
      </dgm:t>
    </dgm:pt>
    <dgm:pt modelId="{CC234772-314C-5F4E-B545-08908108E1DB}" type="sibTrans" cxnId="{70A1ACEE-9731-0344-81E0-179029F1AC8B}">
      <dgm:prSet/>
      <dgm:spPr/>
      <dgm:t>
        <a:bodyPr/>
        <a:lstStyle/>
        <a:p>
          <a:endParaRPr lang="fr-FR"/>
        </a:p>
      </dgm:t>
    </dgm:pt>
    <dgm:pt modelId="{4FCE05A9-A30B-1344-A64B-D344C5B19AFD}">
      <dgm:prSet/>
      <dgm:spPr/>
      <dgm:t>
        <a:bodyPr/>
        <a:lstStyle/>
        <a:p>
          <a:pPr>
            <a:buFont typeface="+mj-lt"/>
            <a:buAutoNum type="arabicPeriod"/>
          </a:pPr>
          <a:r>
            <a:rPr lang="en-GB" b="0" i="0">
              <a:latin typeface="Calibri Light" panose="020F0302020204030204" pitchFamily="34" charset="0"/>
            </a:rPr>
            <a:t>Is it as efficient?</a:t>
          </a:r>
          <a:endParaRPr lang="fr-FR"/>
        </a:p>
      </dgm:t>
    </dgm:pt>
    <dgm:pt modelId="{2DDF5675-173D-0848-8049-191CD4968926}" type="parTrans" cxnId="{AD4F28DA-AF2E-0246-A27E-10D7EB37CC6C}">
      <dgm:prSet/>
      <dgm:spPr/>
      <dgm:t>
        <a:bodyPr/>
        <a:lstStyle/>
        <a:p>
          <a:endParaRPr lang="fr-FR"/>
        </a:p>
      </dgm:t>
    </dgm:pt>
    <dgm:pt modelId="{8626A02A-B864-5B4D-9E08-2BEC657DB385}" type="sibTrans" cxnId="{AD4F28DA-AF2E-0246-A27E-10D7EB37CC6C}">
      <dgm:prSet/>
      <dgm:spPr/>
      <dgm:t>
        <a:bodyPr/>
        <a:lstStyle/>
        <a:p>
          <a:endParaRPr lang="fr-FR"/>
        </a:p>
      </dgm:t>
    </dgm:pt>
    <dgm:pt modelId="{25947B22-2D3F-B742-B325-B7C932553FE4}">
      <dgm:prSet/>
      <dgm:spPr/>
      <dgm:t>
        <a:bodyPr/>
        <a:lstStyle/>
        <a:p>
          <a:r>
            <a:rPr lang="en-GB" noProof="0" dirty="0"/>
            <a:t>Is it robust?</a:t>
          </a:r>
        </a:p>
      </dgm:t>
    </dgm:pt>
    <dgm:pt modelId="{DDB33ADF-7578-7D47-94CD-0E25DF0E0949}" type="parTrans" cxnId="{D49D6B61-0E94-1B48-8314-CB8FEF0DD247}">
      <dgm:prSet/>
      <dgm:spPr/>
      <dgm:t>
        <a:bodyPr/>
        <a:lstStyle/>
        <a:p>
          <a:endParaRPr lang="fr-FR"/>
        </a:p>
      </dgm:t>
    </dgm:pt>
    <dgm:pt modelId="{446303C4-C1A8-DB4B-8CB7-1029708C1FE1}" type="sibTrans" cxnId="{D49D6B61-0E94-1B48-8314-CB8FEF0DD247}">
      <dgm:prSet/>
      <dgm:spPr/>
      <dgm:t>
        <a:bodyPr/>
        <a:lstStyle/>
        <a:p>
          <a:endParaRPr lang="fr-FR"/>
        </a:p>
      </dgm:t>
    </dgm:pt>
    <dgm:pt modelId="{7D29D48A-1416-3242-947E-8A796083DABE}">
      <dgm:prSet/>
      <dgm:spPr/>
      <dgm:t>
        <a:bodyPr/>
        <a:lstStyle/>
        <a:p>
          <a:r>
            <a:rPr lang="en-GB" noProof="0" dirty="0"/>
            <a:t>Will it work on complex datasets?</a:t>
          </a:r>
        </a:p>
      </dgm:t>
    </dgm:pt>
    <dgm:pt modelId="{3BE84C78-8EF2-1545-BC0F-9BFD69C9EB3D}" type="parTrans" cxnId="{D6598723-B7B3-B74A-956A-02B57A63A4AE}">
      <dgm:prSet/>
      <dgm:spPr/>
      <dgm:t>
        <a:bodyPr/>
        <a:lstStyle/>
        <a:p>
          <a:endParaRPr lang="fr-FR"/>
        </a:p>
      </dgm:t>
    </dgm:pt>
    <dgm:pt modelId="{F43C17F3-7672-3944-8C0A-F79EECA10F0B}" type="sibTrans" cxnId="{D6598723-B7B3-B74A-956A-02B57A63A4AE}">
      <dgm:prSet/>
      <dgm:spPr/>
      <dgm:t>
        <a:bodyPr/>
        <a:lstStyle/>
        <a:p>
          <a:endParaRPr lang="fr-FR"/>
        </a:p>
      </dgm:t>
    </dgm:pt>
    <dgm:pt modelId="{D1BA9196-FB4C-A747-B389-152263FD574F}" type="pres">
      <dgm:prSet presAssocID="{1411F9FD-7A44-364A-BEAD-CA6F9CFB1D87}" presName="cycle" presStyleCnt="0">
        <dgm:presLayoutVars>
          <dgm:chMax val="1"/>
          <dgm:dir/>
          <dgm:animLvl val="ctr"/>
          <dgm:resizeHandles val="exact"/>
        </dgm:presLayoutVars>
      </dgm:prSet>
      <dgm:spPr/>
    </dgm:pt>
    <dgm:pt modelId="{FE89626C-836B-C04C-82CF-BA8A6C771031}" type="pres">
      <dgm:prSet presAssocID="{EA9BE658-E11D-9943-B805-2C49E03FE6B7}" presName="centerShape" presStyleLbl="node0" presStyleIdx="0" presStyleCnt="1" custScaleX="211193" custScaleY="211193" custLinFactNeighborX="7928"/>
      <dgm:spPr/>
    </dgm:pt>
    <dgm:pt modelId="{52096725-BAAF-6C41-8C18-91D9FDEC8C6F}" type="pres">
      <dgm:prSet presAssocID="{DCC053CB-2131-C14E-B529-37FE6F5D6417}" presName="Name9" presStyleLbl="parChTrans1D2" presStyleIdx="0" presStyleCnt="4"/>
      <dgm:spPr/>
    </dgm:pt>
    <dgm:pt modelId="{79CABFD6-EE84-344B-A6E3-F08F2C79D841}" type="pres">
      <dgm:prSet presAssocID="{DCC053CB-2131-C14E-B529-37FE6F5D6417}" presName="connTx" presStyleLbl="parChTrans1D2" presStyleIdx="0" presStyleCnt="4"/>
      <dgm:spPr/>
    </dgm:pt>
    <dgm:pt modelId="{58F9C64E-9DAA-6D4C-B2BD-C02775D672E5}" type="pres">
      <dgm:prSet presAssocID="{6D72CD19-CD3A-AA41-A445-18EFEA345C5A}" presName="node" presStyleLbl="node1" presStyleIdx="0" presStyleCnt="4" custRadScaleRad="153811" custRadScaleInc="109670">
        <dgm:presLayoutVars>
          <dgm:bulletEnabled val="1"/>
        </dgm:presLayoutVars>
      </dgm:prSet>
      <dgm:spPr/>
    </dgm:pt>
    <dgm:pt modelId="{8776CC79-AF65-4942-B654-2EEC92F0B3D1}" type="pres">
      <dgm:prSet presAssocID="{2DDF5675-173D-0848-8049-191CD4968926}" presName="Name9" presStyleLbl="parChTrans1D2" presStyleIdx="1" presStyleCnt="4"/>
      <dgm:spPr/>
    </dgm:pt>
    <dgm:pt modelId="{8A02D23B-E0DD-4945-8A7B-33A1BFB9FA92}" type="pres">
      <dgm:prSet presAssocID="{2DDF5675-173D-0848-8049-191CD4968926}" presName="connTx" presStyleLbl="parChTrans1D2" presStyleIdx="1" presStyleCnt="4"/>
      <dgm:spPr/>
    </dgm:pt>
    <dgm:pt modelId="{3E493AA2-2545-8942-9755-586F301349E3}" type="pres">
      <dgm:prSet presAssocID="{4FCE05A9-A30B-1344-A64B-D344C5B19AFD}" presName="node" presStyleLbl="node1" presStyleIdx="1" presStyleCnt="4" custRadScaleRad="167188" custRadScaleInc="60376">
        <dgm:presLayoutVars>
          <dgm:bulletEnabled val="1"/>
        </dgm:presLayoutVars>
      </dgm:prSet>
      <dgm:spPr/>
    </dgm:pt>
    <dgm:pt modelId="{3DB167E8-709C-2344-A356-C054B72A96AF}" type="pres">
      <dgm:prSet presAssocID="{DDB33ADF-7578-7D47-94CD-0E25DF0E0949}" presName="Name9" presStyleLbl="parChTrans1D2" presStyleIdx="2" presStyleCnt="4"/>
      <dgm:spPr/>
    </dgm:pt>
    <dgm:pt modelId="{F927890C-ADCA-1642-9063-B00864313DCE}" type="pres">
      <dgm:prSet presAssocID="{DDB33ADF-7578-7D47-94CD-0E25DF0E0949}" presName="connTx" presStyleLbl="parChTrans1D2" presStyleIdx="2" presStyleCnt="4"/>
      <dgm:spPr/>
    </dgm:pt>
    <dgm:pt modelId="{43579F2A-1173-5949-ABFB-A1DF2F8DEDC4}" type="pres">
      <dgm:prSet presAssocID="{25947B22-2D3F-B742-B325-B7C932553FE4}" presName="node" presStyleLbl="node1" presStyleIdx="2" presStyleCnt="4" custRadScaleRad="137663" custRadScaleInc="130126">
        <dgm:presLayoutVars>
          <dgm:bulletEnabled val="1"/>
        </dgm:presLayoutVars>
      </dgm:prSet>
      <dgm:spPr/>
    </dgm:pt>
    <dgm:pt modelId="{DC51B845-2B5F-2E45-ADFB-9F474486DECA}" type="pres">
      <dgm:prSet presAssocID="{3BE84C78-8EF2-1545-BC0F-9BFD69C9EB3D}" presName="Name9" presStyleLbl="parChTrans1D2" presStyleIdx="3" presStyleCnt="4"/>
      <dgm:spPr/>
    </dgm:pt>
    <dgm:pt modelId="{CD2D2779-B3D3-2D40-B0C7-65CED924EC79}" type="pres">
      <dgm:prSet presAssocID="{3BE84C78-8EF2-1545-BC0F-9BFD69C9EB3D}" presName="connTx" presStyleLbl="parChTrans1D2" presStyleIdx="3" presStyleCnt="4"/>
      <dgm:spPr/>
    </dgm:pt>
    <dgm:pt modelId="{2120A650-0A8B-A646-BB3B-C9CA65FDCCF9}" type="pres">
      <dgm:prSet presAssocID="{7D29D48A-1416-3242-947E-8A796083DABE}" presName="node" presStyleLbl="node1" presStyleIdx="3" presStyleCnt="4" custRadScaleRad="194788" custRadScaleInc="11766">
        <dgm:presLayoutVars>
          <dgm:bulletEnabled val="1"/>
        </dgm:presLayoutVars>
      </dgm:prSet>
      <dgm:spPr/>
    </dgm:pt>
  </dgm:ptLst>
  <dgm:cxnLst>
    <dgm:cxn modelId="{C2F4C20C-44B9-A345-9A1C-0CD2D3B6D2BD}" type="presOf" srcId="{DDB33ADF-7578-7D47-94CD-0E25DF0E0949}" destId="{3DB167E8-709C-2344-A356-C054B72A96AF}" srcOrd="0" destOrd="0" presId="urn:microsoft.com/office/officeart/2005/8/layout/radial1"/>
    <dgm:cxn modelId="{4A121118-9694-9640-97D4-B2FA071909D9}" type="presOf" srcId="{2DDF5675-173D-0848-8049-191CD4968926}" destId="{8A02D23B-E0DD-4945-8A7B-33A1BFB9FA92}" srcOrd="1" destOrd="0" presId="urn:microsoft.com/office/officeart/2005/8/layout/radial1"/>
    <dgm:cxn modelId="{3A772C1A-F8FE-894C-8B85-EE669ECFD5D6}" type="presOf" srcId="{DCC053CB-2131-C14E-B529-37FE6F5D6417}" destId="{79CABFD6-EE84-344B-A6E3-F08F2C79D841}" srcOrd="1" destOrd="0" presId="urn:microsoft.com/office/officeart/2005/8/layout/radial1"/>
    <dgm:cxn modelId="{DAF2931E-B870-3B48-A2AE-BD915F29C0D5}" srcId="{1411F9FD-7A44-364A-BEAD-CA6F9CFB1D87}" destId="{EA9BE658-E11D-9943-B805-2C49E03FE6B7}" srcOrd="0" destOrd="0" parTransId="{44BF2338-94A7-C240-98B2-61FFD43F4F40}" sibTransId="{9776F639-D2DC-4140-9EC6-B036191FDD30}"/>
    <dgm:cxn modelId="{C74E9821-2262-4A43-991A-DC46F7E640C6}" type="presOf" srcId="{3BE84C78-8EF2-1545-BC0F-9BFD69C9EB3D}" destId="{CD2D2779-B3D3-2D40-B0C7-65CED924EC79}" srcOrd="1" destOrd="0" presId="urn:microsoft.com/office/officeart/2005/8/layout/radial1"/>
    <dgm:cxn modelId="{240C9422-74FB-7C42-900E-80342CF27CA3}" type="presOf" srcId="{7D29D48A-1416-3242-947E-8A796083DABE}" destId="{2120A650-0A8B-A646-BB3B-C9CA65FDCCF9}" srcOrd="0" destOrd="0" presId="urn:microsoft.com/office/officeart/2005/8/layout/radial1"/>
    <dgm:cxn modelId="{D6598723-B7B3-B74A-956A-02B57A63A4AE}" srcId="{EA9BE658-E11D-9943-B805-2C49E03FE6B7}" destId="{7D29D48A-1416-3242-947E-8A796083DABE}" srcOrd="3" destOrd="0" parTransId="{3BE84C78-8EF2-1545-BC0F-9BFD69C9EB3D}" sibTransId="{F43C17F3-7672-3944-8C0A-F79EECA10F0B}"/>
    <dgm:cxn modelId="{8D7C7529-76DF-A541-9EE6-FABF6FF1298D}" type="presOf" srcId="{DDB33ADF-7578-7D47-94CD-0E25DF0E0949}" destId="{F927890C-ADCA-1642-9063-B00864313DCE}" srcOrd="1" destOrd="0" presId="urn:microsoft.com/office/officeart/2005/8/layout/radial1"/>
    <dgm:cxn modelId="{D49D6B61-0E94-1B48-8314-CB8FEF0DD247}" srcId="{EA9BE658-E11D-9943-B805-2C49E03FE6B7}" destId="{25947B22-2D3F-B742-B325-B7C932553FE4}" srcOrd="2" destOrd="0" parTransId="{DDB33ADF-7578-7D47-94CD-0E25DF0E0949}" sibTransId="{446303C4-C1A8-DB4B-8CB7-1029708C1FE1}"/>
    <dgm:cxn modelId="{4853BB68-05EC-C145-8F25-5ED8EE7594D8}" type="presOf" srcId="{3BE84C78-8EF2-1545-BC0F-9BFD69C9EB3D}" destId="{DC51B845-2B5F-2E45-ADFB-9F474486DECA}" srcOrd="0" destOrd="0" presId="urn:microsoft.com/office/officeart/2005/8/layout/radial1"/>
    <dgm:cxn modelId="{70217B7B-27F0-9D42-925C-8F60D8C0360C}" type="presOf" srcId="{DCC053CB-2131-C14E-B529-37FE6F5D6417}" destId="{52096725-BAAF-6C41-8C18-91D9FDEC8C6F}" srcOrd="0" destOrd="0" presId="urn:microsoft.com/office/officeart/2005/8/layout/radial1"/>
    <dgm:cxn modelId="{812B8B7B-2AA9-8843-A85B-DB5C05B85BC1}" type="presOf" srcId="{25947B22-2D3F-B742-B325-B7C932553FE4}" destId="{43579F2A-1173-5949-ABFB-A1DF2F8DEDC4}" srcOrd="0" destOrd="0" presId="urn:microsoft.com/office/officeart/2005/8/layout/radial1"/>
    <dgm:cxn modelId="{9CD6AB7B-B699-1344-B286-91319D97DEBB}" type="presOf" srcId="{1411F9FD-7A44-364A-BEAD-CA6F9CFB1D87}" destId="{D1BA9196-FB4C-A747-B389-152263FD574F}" srcOrd="0" destOrd="0" presId="urn:microsoft.com/office/officeart/2005/8/layout/radial1"/>
    <dgm:cxn modelId="{99ED9990-9702-A74B-8758-5A506429BB06}" type="presOf" srcId="{6D72CD19-CD3A-AA41-A445-18EFEA345C5A}" destId="{58F9C64E-9DAA-6D4C-B2BD-C02775D672E5}" srcOrd="0" destOrd="0" presId="urn:microsoft.com/office/officeart/2005/8/layout/radial1"/>
    <dgm:cxn modelId="{5D80E1B2-C3A9-4B4F-BE9D-E6D01EC022D2}" type="presOf" srcId="{4FCE05A9-A30B-1344-A64B-D344C5B19AFD}" destId="{3E493AA2-2545-8942-9755-586F301349E3}" srcOrd="0" destOrd="0" presId="urn:microsoft.com/office/officeart/2005/8/layout/radial1"/>
    <dgm:cxn modelId="{612213D2-D922-6D43-A2B5-C44B189A3821}" type="presOf" srcId="{2DDF5675-173D-0848-8049-191CD4968926}" destId="{8776CC79-AF65-4942-B654-2EEC92F0B3D1}" srcOrd="0" destOrd="0" presId="urn:microsoft.com/office/officeart/2005/8/layout/radial1"/>
    <dgm:cxn modelId="{A68F41D4-2E1F-6C45-92A1-18435A2C3C59}" type="presOf" srcId="{EA9BE658-E11D-9943-B805-2C49E03FE6B7}" destId="{FE89626C-836B-C04C-82CF-BA8A6C771031}" srcOrd="0" destOrd="0" presId="urn:microsoft.com/office/officeart/2005/8/layout/radial1"/>
    <dgm:cxn modelId="{AD4F28DA-AF2E-0246-A27E-10D7EB37CC6C}" srcId="{EA9BE658-E11D-9943-B805-2C49E03FE6B7}" destId="{4FCE05A9-A30B-1344-A64B-D344C5B19AFD}" srcOrd="1" destOrd="0" parTransId="{2DDF5675-173D-0848-8049-191CD4968926}" sibTransId="{8626A02A-B864-5B4D-9E08-2BEC657DB385}"/>
    <dgm:cxn modelId="{70A1ACEE-9731-0344-81E0-179029F1AC8B}" srcId="{EA9BE658-E11D-9943-B805-2C49E03FE6B7}" destId="{6D72CD19-CD3A-AA41-A445-18EFEA345C5A}" srcOrd="0" destOrd="0" parTransId="{DCC053CB-2131-C14E-B529-37FE6F5D6417}" sibTransId="{CC234772-314C-5F4E-B545-08908108E1DB}"/>
    <dgm:cxn modelId="{140B37BE-1808-3E4A-932F-5EFA27470EA2}" type="presParOf" srcId="{D1BA9196-FB4C-A747-B389-152263FD574F}" destId="{FE89626C-836B-C04C-82CF-BA8A6C771031}" srcOrd="0" destOrd="0" presId="urn:microsoft.com/office/officeart/2005/8/layout/radial1"/>
    <dgm:cxn modelId="{D09610DB-3617-E346-A539-97CF7A56C27D}" type="presParOf" srcId="{D1BA9196-FB4C-A747-B389-152263FD574F}" destId="{52096725-BAAF-6C41-8C18-91D9FDEC8C6F}" srcOrd="1" destOrd="0" presId="urn:microsoft.com/office/officeart/2005/8/layout/radial1"/>
    <dgm:cxn modelId="{446CDD8E-70AB-0944-8924-84CD4223B389}" type="presParOf" srcId="{52096725-BAAF-6C41-8C18-91D9FDEC8C6F}" destId="{79CABFD6-EE84-344B-A6E3-F08F2C79D841}" srcOrd="0" destOrd="0" presId="urn:microsoft.com/office/officeart/2005/8/layout/radial1"/>
    <dgm:cxn modelId="{FD3C76C7-0495-8347-B4DB-FD9388DA793A}" type="presParOf" srcId="{D1BA9196-FB4C-A747-B389-152263FD574F}" destId="{58F9C64E-9DAA-6D4C-B2BD-C02775D672E5}" srcOrd="2" destOrd="0" presId="urn:microsoft.com/office/officeart/2005/8/layout/radial1"/>
    <dgm:cxn modelId="{05B55796-527A-4041-B673-A9398E76E6A1}" type="presParOf" srcId="{D1BA9196-FB4C-A747-B389-152263FD574F}" destId="{8776CC79-AF65-4942-B654-2EEC92F0B3D1}" srcOrd="3" destOrd="0" presId="urn:microsoft.com/office/officeart/2005/8/layout/radial1"/>
    <dgm:cxn modelId="{2287EEA0-E769-3645-B231-2AC35262DFF3}" type="presParOf" srcId="{8776CC79-AF65-4942-B654-2EEC92F0B3D1}" destId="{8A02D23B-E0DD-4945-8A7B-33A1BFB9FA92}" srcOrd="0" destOrd="0" presId="urn:microsoft.com/office/officeart/2005/8/layout/radial1"/>
    <dgm:cxn modelId="{D5BADE83-7915-2245-9509-EAE3EC3D3B4C}" type="presParOf" srcId="{D1BA9196-FB4C-A747-B389-152263FD574F}" destId="{3E493AA2-2545-8942-9755-586F301349E3}" srcOrd="4" destOrd="0" presId="urn:microsoft.com/office/officeart/2005/8/layout/radial1"/>
    <dgm:cxn modelId="{E7680191-ED81-E546-8B02-695EC96D7258}" type="presParOf" srcId="{D1BA9196-FB4C-A747-B389-152263FD574F}" destId="{3DB167E8-709C-2344-A356-C054B72A96AF}" srcOrd="5" destOrd="0" presId="urn:microsoft.com/office/officeart/2005/8/layout/radial1"/>
    <dgm:cxn modelId="{059F25EC-899C-944C-9A7C-C552F9454C01}" type="presParOf" srcId="{3DB167E8-709C-2344-A356-C054B72A96AF}" destId="{F927890C-ADCA-1642-9063-B00864313DCE}" srcOrd="0" destOrd="0" presId="urn:microsoft.com/office/officeart/2005/8/layout/radial1"/>
    <dgm:cxn modelId="{25F3D260-A07A-BE4C-B908-0EE3C10185D9}" type="presParOf" srcId="{D1BA9196-FB4C-A747-B389-152263FD574F}" destId="{43579F2A-1173-5949-ABFB-A1DF2F8DEDC4}" srcOrd="6" destOrd="0" presId="urn:microsoft.com/office/officeart/2005/8/layout/radial1"/>
    <dgm:cxn modelId="{B5BE64B3-A583-9249-8077-DD7BB7228404}" type="presParOf" srcId="{D1BA9196-FB4C-A747-B389-152263FD574F}" destId="{DC51B845-2B5F-2E45-ADFB-9F474486DECA}" srcOrd="7" destOrd="0" presId="urn:microsoft.com/office/officeart/2005/8/layout/radial1"/>
    <dgm:cxn modelId="{0DD8395B-E038-A445-A16A-862554AF7656}" type="presParOf" srcId="{DC51B845-2B5F-2E45-ADFB-9F474486DECA}" destId="{CD2D2779-B3D3-2D40-B0C7-65CED924EC79}" srcOrd="0" destOrd="0" presId="urn:microsoft.com/office/officeart/2005/8/layout/radial1"/>
    <dgm:cxn modelId="{D436940E-8DBE-7244-AA29-85F68A2B8AB6}" type="presParOf" srcId="{D1BA9196-FB4C-A747-B389-152263FD574F}" destId="{2120A650-0A8B-A646-BB3B-C9CA65FDCCF9}" srcOrd="8"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9626C-836B-C04C-82CF-BA8A6C771031}">
      <dsp:nvSpPr>
        <dsp:cNvPr id="0" name=""/>
        <dsp:cNvSpPr/>
      </dsp:nvSpPr>
      <dsp:spPr>
        <a:xfrm>
          <a:off x="5116294" y="1467805"/>
          <a:ext cx="4139993" cy="413999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a:t>“How does the original PSO algorithm compare to conventional methods for training NNs for image processing?” </a:t>
          </a:r>
          <a:endParaRPr lang="fr-GB" sz="2700" kern="1200"/>
        </a:p>
      </dsp:txBody>
      <dsp:txXfrm>
        <a:off x="5722582" y="2074093"/>
        <a:ext cx="2927417" cy="2927417"/>
      </dsp:txXfrm>
    </dsp:sp>
    <dsp:sp modelId="{52096725-BAAF-6C41-8C18-91D9FDEC8C6F}">
      <dsp:nvSpPr>
        <dsp:cNvPr id="0" name=""/>
        <dsp:cNvSpPr/>
      </dsp:nvSpPr>
      <dsp:spPr>
        <a:xfrm rot="18911088">
          <a:off x="8570632" y="1861897"/>
          <a:ext cx="578634" cy="26015"/>
        </a:xfrm>
        <a:custGeom>
          <a:avLst/>
          <a:gdLst/>
          <a:ahLst/>
          <a:cxnLst/>
          <a:rect l="0" t="0" r="0" b="0"/>
          <a:pathLst>
            <a:path>
              <a:moveTo>
                <a:pt x="0" y="13007"/>
              </a:moveTo>
              <a:lnTo>
                <a:pt x="578634"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845484" y="1860439"/>
        <a:ext cx="28931" cy="28931"/>
      </dsp:txXfrm>
    </dsp:sp>
    <dsp:sp modelId="{58F9C64E-9DAA-6D4C-B2BD-C02775D672E5}">
      <dsp:nvSpPr>
        <dsp:cNvPr id="0" name=""/>
        <dsp:cNvSpPr/>
      </dsp:nvSpPr>
      <dsp:spPr>
        <a:xfrm>
          <a:off x="8780341" y="15"/>
          <a:ext cx="1960289" cy="19602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mj-lt"/>
            <a:buNone/>
          </a:pPr>
          <a:r>
            <a:rPr lang="en-GB" sz="2400" b="0" i="0" kern="1200">
              <a:latin typeface="Calibri Light" panose="020F0302020204030204" pitchFamily="34" charset="0"/>
            </a:rPr>
            <a:t>Is it as accurate?</a:t>
          </a:r>
          <a:endParaRPr lang="fr-FR" sz="2400" kern="1200"/>
        </a:p>
      </dsp:txBody>
      <dsp:txXfrm>
        <a:off x="9067419" y="287093"/>
        <a:ext cx="1386133" cy="1386133"/>
      </dsp:txXfrm>
    </dsp:sp>
    <dsp:sp modelId="{8776CC79-AF65-4942-B654-2EEC92F0B3D1}">
      <dsp:nvSpPr>
        <dsp:cNvPr id="0" name=""/>
        <dsp:cNvSpPr/>
      </dsp:nvSpPr>
      <dsp:spPr>
        <a:xfrm rot="1792623">
          <a:off x="8923903" y="4770613"/>
          <a:ext cx="861882" cy="26015"/>
        </a:xfrm>
        <a:custGeom>
          <a:avLst/>
          <a:gdLst/>
          <a:ahLst/>
          <a:cxnLst/>
          <a:rect l="0" t="0" r="0" b="0"/>
          <a:pathLst>
            <a:path>
              <a:moveTo>
                <a:pt x="0" y="13007"/>
              </a:moveTo>
              <a:lnTo>
                <a:pt x="861882"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333297" y="4762073"/>
        <a:ext cx="43094" cy="43094"/>
      </dsp:txXfrm>
    </dsp:sp>
    <dsp:sp modelId="{3E493AA2-2545-8942-9755-586F301349E3}">
      <dsp:nvSpPr>
        <dsp:cNvPr id="0" name=""/>
        <dsp:cNvSpPr/>
      </dsp:nvSpPr>
      <dsp:spPr>
        <a:xfrm>
          <a:off x="9598247" y="4506395"/>
          <a:ext cx="1960289" cy="1960289"/>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mj-lt"/>
            <a:buNone/>
          </a:pPr>
          <a:r>
            <a:rPr lang="en-GB" sz="2400" b="0" i="0" kern="1200">
              <a:latin typeface="Calibri Light" panose="020F0302020204030204" pitchFamily="34" charset="0"/>
            </a:rPr>
            <a:t>Is it as efficient?</a:t>
          </a:r>
          <a:endParaRPr lang="fr-FR" sz="2400" kern="1200"/>
        </a:p>
      </dsp:txBody>
      <dsp:txXfrm>
        <a:off x="9885325" y="4793473"/>
        <a:ext cx="1386133" cy="1386133"/>
      </dsp:txXfrm>
    </dsp:sp>
    <dsp:sp modelId="{3DB167E8-709C-2344-A356-C054B72A96AF}">
      <dsp:nvSpPr>
        <dsp:cNvPr id="0" name=""/>
        <dsp:cNvSpPr/>
      </dsp:nvSpPr>
      <dsp:spPr>
        <a:xfrm rot="9101287">
          <a:off x="4597637" y="4699803"/>
          <a:ext cx="815018" cy="26015"/>
        </a:xfrm>
        <a:custGeom>
          <a:avLst/>
          <a:gdLst/>
          <a:ahLst/>
          <a:cxnLst/>
          <a:rect l="0" t="0" r="0" b="0"/>
          <a:pathLst>
            <a:path>
              <a:moveTo>
                <a:pt x="0" y="13007"/>
              </a:moveTo>
              <a:lnTo>
                <a:pt x="815018"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rot="10800000">
        <a:off x="4984771" y="4692435"/>
        <a:ext cx="40750" cy="40750"/>
      </dsp:txXfrm>
    </dsp:sp>
    <dsp:sp modelId="{43579F2A-1173-5949-ABFB-A1DF2F8DEDC4}">
      <dsp:nvSpPr>
        <dsp:cNvPr id="0" name=""/>
        <dsp:cNvSpPr/>
      </dsp:nvSpPr>
      <dsp:spPr>
        <a:xfrm>
          <a:off x="2803340" y="4390790"/>
          <a:ext cx="1960289" cy="1960289"/>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noProof="0" dirty="0"/>
            <a:t>Is it robust?</a:t>
          </a:r>
        </a:p>
      </dsp:txBody>
      <dsp:txXfrm>
        <a:off x="3090418" y="4677868"/>
        <a:ext cx="1386133" cy="1386133"/>
      </dsp:txXfrm>
    </dsp:sp>
    <dsp:sp modelId="{DC51B845-2B5F-2E45-ADFB-9F474486DECA}">
      <dsp:nvSpPr>
        <dsp:cNvPr id="0" name=""/>
        <dsp:cNvSpPr/>
      </dsp:nvSpPr>
      <dsp:spPr>
        <a:xfrm rot="11093796">
          <a:off x="2802798" y="3248863"/>
          <a:ext cx="2325293" cy="26015"/>
        </a:xfrm>
        <a:custGeom>
          <a:avLst/>
          <a:gdLst/>
          <a:ahLst/>
          <a:cxnLst/>
          <a:rect l="0" t="0" r="0" b="0"/>
          <a:pathLst>
            <a:path>
              <a:moveTo>
                <a:pt x="0" y="13007"/>
              </a:moveTo>
              <a:lnTo>
                <a:pt x="2325293"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FR" sz="800" kern="1200"/>
        </a:p>
      </dsp:txBody>
      <dsp:txXfrm rot="10800000">
        <a:off x="3907312" y="3203739"/>
        <a:ext cx="116264" cy="116264"/>
      </dsp:txXfrm>
    </dsp:sp>
    <dsp:sp modelId="{2120A650-0A8B-A646-BB3B-C9CA65FDCCF9}">
      <dsp:nvSpPr>
        <dsp:cNvPr id="0" name=""/>
        <dsp:cNvSpPr/>
      </dsp:nvSpPr>
      <dsp:spPr>
        <a:xfrm>
          <a:off x="850329" y="2098823"/>
          <a:ext cx="1960289" cy="196028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noProof="0" dirty="0"/>
            <a:t>Will it work on complex datasets?</a:t>
          </a:r>
        </a:p>
      </dsp:txBody>
      <dsp:txXfrm>
        <a:off x="1137407" y="2385901"/>
        <a:ext cx="1386133" cy="138613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B880A2-2E63-2E49-9BAD-83ED4B77A704}" type="datetimeFigureOut">
              <a:rPr lang="en-GB" smtClean="0"/>
              <a:t>07/03/2020</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Cliquez pour modifier les styles du texte du masque
Deuxième niveau
Troisième niveau
Quatrième niveau
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26916-0A5F-CB49-BA95-72FE3E08E884}" type="slidenum">
              <a:rPr lang="en-GB" smtClean="0"/>
              <a:t>‹#›</a:t>
            </a:fld>
            <a:endParaRPr lang="en-GB"/>
          </a:p>
        </p:txBody>
      </p:sp>
    </p:spTree>
    <p:extLst>
      <p:ext uri="{BB962C8B-B14F-4D97-AF65-F5344CB8AC3E}">
        <p14:creationId xmlns:p14="http://schemas.microsoft.com/office/powerpoint/2010/main" val="2619588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pload.wikimedia.org/wikipedia/commons/thumb/9/9e/Iris_sanguinea.JPG/1200px-Iris_sanguinea.JP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LOUISE</a:t>
            </a:r>
            <a:endParaRPr lang="en-GB"/>
          </a:p>
          <a:p>
            <a:endParaRPr lang="en-GB"/>
          </a:p>
          <a:p>
            <a:r>
              <a:rPr lang="en-GB" dirty="0"/>
              <a:t>https://</a:t>
            </a:r>
            <a:r>
              <a:rPr lang="en-GB"/>
              <a:t>www.howitworksdaily.com</a:t>
            </a:r>
            <a:r>
              <a:rPr lang="en-GB" dirty="0"/>
              <a:t>/</a:t>
            </a:r>
            <a:r>
              <a:rPr lang="en-GB"/>
              <a:t>wp</a:t>
            </a:r>
            <a:r>
              <a:rPr lang="en-GB" dirty="0"/>
              <a:t>-content/uploads/2015/07/wallpaper-of-a-flock-of-flying-birds-</a:t>
            </a:r>
            <a:r>
              <a:rPr lang="en-GB"/>
              <a:t>hd</a:t>
            </a:r>
            <a:r>
              <a:rPr lang="en-GB" dirty="0"/>
              <a:t>-bird-</a:t>
            </a:r>
            <a:r>
              <a:rPr lang="en-GB"/>
              <a:t>wallpapers.jpg</a:t>
            </a:r>
            <a:endParaRPr lang="en-GB">
              <a:cs typeface="Calibri" panose="020F0502020204030204"/>
            </a:endParaRP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a:t>
            </a:fld>
            <a:endParaRPr lang="en-GB"/>
          </a:p>
        </p:txBody>
      </p:sp>
    </p:spTree>
    <p:extLst>
      <p:ext uri="{BB962C8B-B14F-4D97-AF65-F5344CB8AC3E}">
        <p14:creationId xmlns:p14="http://schemas.microsoft.com/office/powerpoint/2010/main" val="3622689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11</a:t>
            </a:fld>
            <a:endParaRPr lang="en-GB"/>
          </a:p>
        </p:txBody>
      </p:sp>
    </p:spTree>
    <p:extLst>
      <p:ext uri="{BB962C8B-B14F-4D97-AF65-F5344CB8AC3E}">
        <p14:creationId xmlns:p14="http://schemas.microsoft.com/office/powerpoint/2010/main" val="116239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We simulated our network using Python with the </a:t>
            </a:r>
            <a:r>
              <a:rPr lang="en-GB" dirty="0" err="1"/>
              <a:t>tensorflow</a:t>
            </a:r>
            <a:r>
              <a:rPr lang="en-GB" dirty="0"/>
              <a:t> library.</a:t>
            </a:r>
            <a:endParaRPr lang="fr-FR" dirty="0"/>
          </a:p>
          <a:p>
            <a:endParaRPr lang="en-GB" dirty="0">
              <a:cs typeface="Calibri"/>
            </a:endParaRPr>
          </a:p>
          <a:p>
            <a:r>
              <a:rPr lang="en-GB" dirty="0">
                <a:cs typeface="Calibri"/>
              </a:rPr>
              <a:t>We first use Iris dataset which is a simple classification task that takes 4 numerical inputs and returns one of three flower type labels.</a:t>
            </a:r>
          </a:p>
          <a:p>
            <a:endParaRPr lang="en-GB" dirty="0">
              <a:cs typeface="Calibri"/>
            </a:endParaRPr>
          </a:p>
          <a:p>
            <a:r>
              <a:rPr lang="en-GB" dirty="0">
                <a:cs typeface="Calibri"/>
              </a:rPr>
              <a:t>For a comparison measure we used backpropagation to train the weights for the network, we achieved an accuracy of ****</a:t>
            </a:r>
            <a:br>
              <a:rPr lang="en-GB" dirty="0">
                <a:cs typeface="+mn-lt"/>
              </a:rPr>
            </a:br>
            <a:br>
              <a:rPr lang="en-GB" dirty="0">
                <a:cs typeface="+mn-lt"/>
              </a:rPr>
            </a:br>
            <a:r>
              <a:rPr lang="en-GB" dirty="0">
                <a:cs typeface="Calibri"/>
              </a:rPr>
              <a:t>***SHOW GRAPHS***</a:t>
            </a:r>
          </a:p>
          <a:p>
            <a:endParaRPr lang="en-GB" dirty="0"/>
          </a:p>
          <a:p>
            <a:r>
              <a:rPr lang="en-GB" dirty="0">
                <a:hlinkClick r:id="rId3"/>
              </a:rPr>
              <a:t>https://upload.wikimedia.org/wikipedia/commons/thumb/9/9e/Iris_sanguinea.JPG/1200px-Iris_sanguinea.JPG</a:t>
            </a:r>
            <a:endParaRPr lang="fr-FR" dirty="0">
              <a:cs typeface="Calibri"/>
            </a:endParaRPr>
          </a:p>
          <a:p>
            <a:endParaRPr lang="en-GB" dirty="0">
              <a:cs typeface="Calibri"/>
            </a:endParaRPr>
          </a:p>
          <a:p>
            <a:endParaRPr lang="en-GB" dirty="0">
              <a:cs typeface="Calibri"/>
            </a:endParaRP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12</a:t>
            </a:fld>
            <a:endParaRPr lang="en-GB"/>
          </a:p>
        </p:txBody>
      </p:sp>
    </p:spTree>
    <p:extLst>
      <p:ext uri="{BB962C8B-B14F-4D97-AF65-F5344CB8AC3E}">
        <p14:creationId xmlns:p14="http://schemas.microsoft.com/office/powerpoint/2010/main" val="3018894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Optimization is done in exactly the same way as before.</a:t>
            </a:r>
          </a:p>
          <a:p>
            <a:endParaRPr lang="en-GB" dirty="0"/>
          </a:p>
          <a:p>
            <a:r>
              <a:rPr lang="en-GB" dirty="0"/>
              <a:t>Have a bunch of points in space.</a:t>
            </a:r>
          </a:p>
          <a:p>
            <a:endParaRPr lang="en-GB" dirty="0"/>
          </a:p>
          <a:p>
            <a:r>
              <a:rPr lang="en-GB" dirty="0"/>
              <a:t>First step: what is the value of the function at a point?</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13</a:t>
            </a:fld>
            <a:endParaRPr lang="en-GB"/>
          </a:p>
        </p:txBody>
      </p:sp>
    </p:spTree>
    <p:extLst>
      <p:ext uri="{BB962C8B-B14F-4D97-AF65-F5344CB8AC3E}">
        <p14:creationId xmlns:p14="http://schemas.microsoft.com/office/powerpoint/2010/main" val="1045123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Optimization is done in exactly the same way as before. For each particle: </a:t>
            </a:r>
          </a:p>
          <a:p>
            <a:endParaRPr lang="en-GB" dirty="0"/>
          </a:p>
          <a:p>
            <a:pPr marL="171450" indent="-171450">
              <a:buFont typeface="Arial" panose="020B0604020202020204" pitchFamily="34" charset="0"/>
              <a:buChar char="•"/>
            </a:pPr>
            <a:r>
              <a:rPr lang="en-GB" dirty="0"/>
              <a:t>Find function value</a:t>
            </a:r>
          </a:p>
          <a:p>
            <a:pPr marL="171450" indent="-171450">
              <a:buFont typeface="Arial" panose="020B0604020202020204" pitchFamily="34" charset="0"/>
              <a:buChar char="•"/>
            </a:pPr>
            <a:r>
              <a:rPr lang="en-GB" dirty="0"/>
              <a:t>Update </a:t>
            </a:r>
            <a:r>
              <a:rPr lang="en-GB" dirty="0" err="1"/>
              <a:t>p_best</a:t>
            </a:r>
            <a:r>
              <a:rPr lang="en-GB" dirty="0"/>
              <a:t>/</a:t>
            </a:r>
            <a:r>
              <a:rPr lang="en-GB" dirty="0" err="1"/>
              <a:t>g_best</a:t>
            </a:r>
            <a:r>
              <a:rPr lang="en-GB" dirty="0"/>
              <a:t> if necessary</a:t>
            </a:r>
          </a:p>
          <a:p>
            <a:pPr marL="171450" indent="-171450">
              <a:buFont typeface="Arial" panose="020B0604020202020204" pitchFamily="34" charset="0"/>
              <a:buChar char="•"/>
            </a:pPr>
            <a:r>
              <a:rPr lang="en-GB" dirty="0"/>
              <a:t>Calculate velocity using equation</a:t>
            </a:r>
          </a:p>
          <a:p>
            <a:pPr marL="171450" indent="-171450">
              <a:buFont typeface="Arial" panose="020B0604020202020204" pitchFamily="34" charset="0"/>
              <a:buChar char="•"/>
            </a:pPr>
            <a:r>
              <a:rPr lang="en-GB" dirty="0"/>
              <a:t>Move to next best position</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In this instance, the function value is the efficacy of our neural net. How do we evaluate this?</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endParaRPr lang="en-GB" dirty="0"/>
          </a:p>
          <a:p>
            <a:endParaRPr lang="en-GB" dirty="0"/>
          </a:p>
          <a:p>
            <a:r>
              <a:rPr lang="en-GB" dirty="0"/>
              <a:t>You can the particles position, and plug it into the weights of the neural network.</a:t>
            </a:r>
          </a:p>
          <a:p>
            <a:endParaRPr lang="en-GB" dirty="0"/>
          </a:p>
          <a:p>
            <a:r>
              <a:rPr lang="en-GB" dirty="0"/>
              <a:t>You run the neural net over the dataset, and get the error out. This is then the value of the function at that particles position.</a:t>
            </a:r>
          </a:p>
          <a:p>
            <a:endParaRPr lang="en-GB" dirty="0"/>
          </a:p>
          <a:p>
            <a:r>
              <a:rPr lang="en-GB" dirty="0"/>
              <a:t>You repeat for all the particles, as with the algorithm before. </a:t>
            </a:r>
            <a:r>
              <a:rPr lang="en-GB" dirty="0" err="1"/>
              <a:t>p_best</a:t>
            </a:r>
            <a:r>
              <a:rPr lang="en-GB" dirty="0"/>
              <a:t> and </a:t>
            </a:r>
            <a:r>
              <a:rPr lang="en-GB" dirty="0" err="1"/>
              <a:t>g_best</a:t>
            </a:r>
            <a:r>
              <a:rPr lang="en-GB" dirty="0"/>
              <a:t> are updated if necessary as before, and the algorithm changes it’s direction to pick the next one.</a:t>
            </a:r>
          </a:p>
          <a:p>
            <a:endParaRPr lang="en-GB" dirty="0"/>
          </a:p>
          <a:p>
            <a:r>
              <a:rPr lang="en-GB" dirty="0"/>
              <a:t>In this instance, the speed of the algorithm is mainly determined by the evaluation of the objective function, which is where the TensorFlow backend is so useful.</a:t>
            </a:r>
          </a:p>
          <a:p>
            <a:endParaRPr lang="en-GB" dirty="0">
              <a:cs typeface="Calibri" panose="020F0502020204030204"/>
            </a:endParaRPr>
          </a:p>
          <a:p>
            <a:endParaRPr lang="en-GB" dirty="0"/>
          </a:p>
          <a:p>
            <a:r>
              <a:rPr lang="en-GB" dirty="0"/>
              <a:t>http://slideplayer.com/slide/9347431/28/images/1/Artificial+Neural+Network.jpg</a:t>
            </a:r>
            <a:endParaRPr lang="en-GB" dirty="0">
              <a:cs typeface="Calibri" panose="020F0502020204030204"/>
            </a:endParaRP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14</a:t>
            </a:fld>
            <a:endParaRPr lang="en-GB"/>
          </a:p>
        </p:txBody>
      </p:sp>
    </p:spTree>
    <p:extLst>
      <p:ext uri="{BB962C8B-B14F-4D97-AF65-F5344CB8AC3E}">
        <p14:creationId xmlns:p14="http://schemas.microsoft.com/office/powerpoint/2010/main" val="2409396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B26916-0A5F-CB49-BA95-72FE3E08E884}" type="slidenum">
              <a:rPr lang="en-GB" smtClean="0"/>
              <a:t>15</a:t>
            </a:fld>
            <a:endParaRPr lang="en-GB"/>
          </a:p>
        </p:txBody>
      </p:sp>
    </p:spTree>
    <p:extLst>
      <p:ext uri="{BB962C8B-B14F-4D97-AF65-F5344CB8AC3E}">
        <p14:creationId xmlns:p14="http://schemas.microsoft.com/office/powerpoint/2010/main" val="2477657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Optimization is done in exactly the same way as before, let’s look back at before:</a:t>
            </a:r>
          </a:p>
          <a:p>
            <a:endParaRPr lang="en-GB" dirty="0"/>
          </a:p>
          <a:p>
            <a:r>
              <a:rPr lang="en-GB" dirty="0"/>
              <a:t>You can the particles position, and plug it into the weights of the neural network.</a:t>
            </a:r>
          </a:p>
          <a:p>
            <a:endParaRPr lang="en-GB" dirty="0"/>
          </a:p>
          <a:p>
            <a:r>
              <a:rPr lang="en-GB" dirty="0"/>
              <a:t>You run the neural net over the dataset, and get the error out. This is then the value of the function at that particles position.</a:t>
            </a:r>
          </a:p>
          <a:p>
            <a:endParaRPr lang="en-GB" dirty="0"/>
          </a:p>
          <a:p>
            <a:r>
              <a:rPr lang="en-GB" dirty="0"/>
              <a:t>You repeat for all the particles, as with the algorithm before. </a:t>
            </a:r>
            <a:r>
              <a:rPr lang="en-GB" dirty="0" err="1"/>
              <a:t>p_best</a:t>
            </a:r>
            <a:r>
              <a:rPr lang="en-GB" dirty="0"/>
              <a:t> and </a:t>
            </a:r>
            <a:r>
              <a:rPr lang="en-GB" dirty="0" err="1"/>
              <a:t>g_best</a:t>
            </a:r>
            <a:r>
              <a:rPr lang="en-GB" dirty="0"/>
              <a:t> are updated if necessary as before, and the algorithm changes it’s direction to pick the next one.</a:t>
            </a:r>
          </a:p>
          <a:p>
            <a:endParaRPr lang="en-GB" dirty="0"/>
          </a:p>
          <a:p>
            <a:r>
              <a:rPr lang="en-GB" dirty="0"/>
              <a:t>In this instance, the speed of the algorithm is mainly determined by the evaluation of the objective function, which is where the TensorFlow backend is so useful.</a:t>
            </a:r>
          </a:p>
          <a:p>
            <a:endParaRPr lang="en-GB" dirty="0">
              <a:cs typeface="Calibri"/>
            </a:endParaRPr>
          </a:p>
          <a:p>
            <a:endParaRPr lang="en-GB" dirty="0"/>
          </a:p>
          <a:p>
            <a:r>
              <a:rPr lang="en-GB" dirty="0"/>
              <a:t>http://</a:t>
            </a:r>
            <a:r>
              <a:rPr lang="en-GB" dirty="0" err="1"/>
              <a:t>slideplayer.com</a:t>
            </a:r>
            <a:r>
              <a:rPr lang="en-GB" dirty="0"/>
              <a:t>/slide/9347431/28/images/1/</a:t>
            </a:r>
            <a:r>
              <a:rPr lang="en-GB" dirty="0" err="1"/>
              <a:t>Artificial+Neural+Network.jpg</a:t>
            </a:r>
            <a:endParaRPr lang="en-GB" dirty="0">
              <a:cs typeface="Calibri" panose="020F0502020204030204"/>
            </a:endParaRP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16</a:t>
            </a:fld>
            <a:endParaRPr lang="en-GB"/>
          </a:p>
        </p:txBody>
      </p:sp>
    </p:spTree>
    <p:extLst>
      <p:ext uri="{BB962C8B-B14F-4D97-AF65-F5344CB8AC3E}">
        <p14:creationId xmlns:p14="http://schemas.microsoft.com/office/powerpoint/2010/main" val="413317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http://2.bp.blogspot.com/-lhrDQ2Ysh38/UjMmT8r-LYI/</a:t>
            </a:r>
            <a:r>
              <a:rPr lang="en-GB" dirty="0" err="1"/>
              <a:t>AAAAAAAAkuw</a:t>
            </a:r>
            <a:r>
              <a:rPr lang="en-GB" dirty="0"/>
              <a:t>/_XtgH00EHCA/s1600/Iris+Flowers+24.jpg</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17</a:t>
            </a:fld>
            <a:endParaRPr lang="en-GB"/>
          </a:p>
        </p:txBody>
      </p:sp>
    </p:spTree>
    <p:extLst>
      <p:ext uri="{BB962C8B-B14F-4D97-AF65-F5344CB8AC3E}">
        <p14:creationId xmlns:p14="http://schemas.microsoft.com/office/powerpoint/2010/main" val="2519126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Optimization is done in exactly the same way as before, let’s look back at before:</a:t>
            </a:r>
          </a:p>
          <a:p>
            <a:endParaRPr lang="en-GB" dirty="0"/>
          </a:p>
          <a:p>
            <a:r>
              <a:rPr lang="en-GB" dirty="0"/>
              <a:t>You can the particles position, and plug it into the weights of the neural network.</a:t>
            </a:r>
          </a:p>
          <a:p>
            <a:endParaRPr lang="en-GB" dirty="0"/>
          </a:p>
          <a:p>
            <a:r>
              <a:rPr lang="en-GB" dirty="0"/>
              <a:t>You run the neural net over the dataset, and get the error out. This is then the value of the function at that particles position.</a:t>
            </a:r>
          </a:p>
          <a:p>
            <a:endParaRPr lang="en-GB" dirty="0"/>
          </a:p>
          <a:p>
            <a:r>
              <a:rPr lang="en-GB" dirty="0"/>
              <a:t>You repeat for all the particles, as with the algorithm before. </a:t>
            </a:r>
            <a:r>
              <a:rPr lang="en-GB" dirty="0" err="1"/>
              <a:t>p_best</a:t>
            </a:r>
            <a:r>
              <a:rPr lang="en-GB" dirty="0"/>
              <a:t> and </a:t>
            </a:r>
            <a:r>
              <a:rPr lang="en-GB" dirty="0" err="1"/>
              <a:t>g_best</a:t>
            </a:r>
            <a:r>
              <a:rPr lang="en-GB" dirty="0"/>
              <a:t> are updated if necessary as before, and the algorithm changes it’s direction to pick the next one.</a:t>
            </a:r>
          </a:p>
          <a:p>
            <a:endParaRPr lang="en-GB" dirty="0"/>
          </a:p>
          <a:p>
            <a:r>
              <a:rPr lang="en-GB" dirty="0"/>
              <a:t>In this instance, the speed of the algorithm is mainly determined by the evaluation of the objective function, which is where the TensorFlow backend is so useful.</a:t>
            </a:r>
          </a:p>
          <a:p>
            <a:endParaRPr lang="en-GB" dirty="0">
              <a:cs typeface="Calibri"/>
            </a:endParaRPr>
          </a:p>
          <a:p>
            <a:endParaRPr lang="en-GB" dirty="0"/>
          </a:p>
          <a:p>
            <a:r>
              <a:rPr lang="en-GB" dirty="0"/>
              <a:t>http://</a:t>
            </a:r>
            <a:r>
              <a:rPr lang="en-GB" dirty="0" err="1"/>
              <a:t>slideplayer.com</a:t>
            </a:r>
            <a:r>
              <a:rPr lang="en-GB" dirty="0"/>
              <a:t>/slide/9347431/28/images/1/</a:t>
            </a:r>
            <a:r>
              <a:rPr lang="en-GB" dirty="0" err="1"/>
              <a:t>Artificial+Neural+Network.jpg</a:t>
            </a:r>
            <a:endParaRPr lang="en-GB" dirty="0">
              <a:cs typeface="Calibri" panose="020F0502020204030204"/>
            </a:endParaRP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19</a:t>
            </a:fld>
            <a:endParaRPr lang="en-GB"/>
          </a:p>
        </p:txBody>
      </p:sp>
    </p:spTree>
    <p:extLst>
      <p:ext uri="{BB962C8B-B14F-4D97-AF65-F5344CB8AC3E}">
        <p14:creationId xmlns:p14="http://schemas.microsoft.com/office/powerpoint/2010/main" val="2378318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LOUISE</a:t>
            </a:r>
            <a:endParaRPr lang="en-GB"/>
          </a:p>
          <a:p>
            <a:endParaRPr lang="en-GB"/>
          </a:p>
          <a:p>
            <a:r>
              <a:rPr lang="en-GB"/>
              <a:t>https://www.howitworksdaily.com/wp-content/uploads/2015/07/wallpaper-of-a-flock-of-flying-birds-hd-bird-wallpapers.jpg</a:t>
            </a:r>
            <a:endParaRPr lang="en-GB">
              <a:cs typeface="Calibri" panose="020F0502020204030204"/>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26916-0A5F-CB49-BA95-72FE3E08E88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505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LOUISE</a:t>
            </a:r>
            <a:endParaRPr lang="en-GB"/>
          </a:p>
          <a:p>
            <a:endParaRPr lang="en-GB"/>
          </a:p>
          <a:p>
            <a:r>
              <a:rPr lang="en-GB" dirty="0"/>
              <a:t>https://</a:t>
            </a:r>
            <a:r>
              <a:rPr lang="en-GB"/>
              <a:t>www.stratio.com</a:t>
            </a:r>
            <a:r>
              <a:rPr lang="en-GB" dirty="0"/>
              <a:t>/</a:t>
            </a:r>
            <a:r>
              <a:rPr lang="en-GB"/>
              <a:t>wp</a:t>
            </a:r>
            <a:r>
              <a:rPr lang="en-GB" dirty="0"/>
              <a:t>-content/uploads/2019/02/Birds-</a:t>
            </a:r>
            <a:r>
              <a:rPr lang="en-GB"/>
              <a:t>blog.jpg</a:t>
            </a:r>
            <a:endParaRPr lang="en-GB">
              <a:cs typeface="Calibri" panose="020F0502020204030204"/>
            </a:endParaRPr>
          </a:p>
          <a:p>
            <a:r>
              <a:rPr lang="en-GB" dirty="0"/>
              <a:t>https://</a:t>
            </a:r>
            <a:r>
              <a:rPr lang="en-GB"/>
              <a:t>www.extremetech.com</a:t>
            </a:r>
            <a:r>
              <a:rPr lang="en-GB" dirty="0"/>
              <a:t>/</a:t>
            </a:r>
            <a:r>
              <a:rPr lang="en-GB"/>
              <a:t>wp</a:t>
            </a:r>
            <a:r>
              <a:rPr lang="en-GB" dirty="0"/>
              <a:t>-content/uploads/2015/10/</a:t>
            </a:r>
            <a:r>
              <a:rPr lang="en-GB"/>
              <a:t>AI.jpg</a:t>
            </a:r>
            <a:endParaRPr lang="en-GB" dirty="0"/>
          </a:p>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25</a:t>
            </a:fld>
            <a:endParaRPr lang="en-GB"/>
          </a:p>
        </p:txBody>
      </p:sp>
    </p:spTree>
    <p:extLst>
      <p:ext uri="{BB962C8B-B14F-4D97-AF65-F5344CB8AC3E}">
        <p14:creationId xmlns:p14="http://schemas.microsoft.com/office/powerpoint/2010/main" val="359709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t>LOUISE </a:t>
            </a:r>
          </a:p>
          <a:p>
            <a:endParaRPr lang="en-GB"/>
          </a:p>
          <a:p>
            <a:r>
              <a:rPr lang="en-GB" dirty="0"/>
              <a:t>1min</a:t>
            </a:r>
            <a:endParaRPr lang="en-GB">
              <a:cs typeface="Calibri"/>
            </a:endParaRPr>
          </a:p>
          <a:p>
            <a:r>
              <a:rPr lang="en-GB" dirty="0"/>
              <a:t>https://</a:t>
            </a:r>
            <a:r>
              <a:rPr lang="en-GB"/>
              <a:t>www.wired.com</a:t>
            </a:r>
            <a:r>
              <a:rPr lang="en-GB" dirty="0"/>
              <a:t>/</a:t>
            </a:r>
            <a:r>
              <a:rPr lang="en-GB"/>
              <a:t>wp</a:t>
            </a:r>
            <a:r>
              <a:rPr lang="en-GB" dirty="0"/>
              <a:t>-content/uploads/</a:t>
            </a:r>
            <a:r>
              <a:rPr lang="en-GB"/>
              <a:t>images_blogs</a:t>
            </a:r>
            <a:r>
              <a:rPr lang="en-GB" dirty="0"/>
              <a:t>/</a:t>
            </a:r>
            <a:r>
              <a:rPr lang="en-GB"/>
              <a:t>wiredscience</a:t>
            </a:r>
            <a:r>
              <a:rPr lang="en-GB" dirty="0"/>
              <a:t>/2013/03/ff_collectives2_large.jpg</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2</a:t>
            </a:fld>
            <a:endParaRPr lang="en-GB"/>
          </a:p>
        </p:txBody>
      </p:sp>
    </p:spTree>
    <p:extLst>
      <p:ext uri="{BB962C8B-B14F-4D97-AF65-F5344CB8AC3E}">
        <p14:creationId xmlns:p14="http://schemas.microsoft.com/office/powerpoint/2010/main" val="2245245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KIM</a:t>
            </a:r>
            <a:endParaRPr lang="en-GB"/>
          </a:p>
          <a:p>
            <a:endParaRPr lang="en-GB"/>
          </a:p>
          <a:p>
            <a:r>
              <a:rPr lang="en-GB"/>
              <a:t>Swarm intelligence (SI) is the name given to the phenomenon where a group of simple homogeneous entities interact to perform a complex task together, without any central control system. These entities, known as "agents", individually follow simple rules, unaware of the global intelligent system created by the local, and partially random, coordination between them. SI is observed in nature in the collective behaviour of ant colonies, flocks of birds and many more animal groups. Artificial SI is an area of biomimetics, which takes inspiration from the principles of swarming behaviour, in applications ranging from simulation and artistic purposes, to swarm robotics and optimisation algorithms. </a:t>
            </a:r>
            <a:endParaRPr lang="en-GB">
              <a:cs typeface="Calibri"/>
            </a:endParaRPr>
          </a:p>
          <a:p>
            <a:r>
              <a:rPr lang="en-GB"/>
              <a:t> </a:t>
            </a:r>
            <a:endParaRPr lang="en-GB">
              <a:cs typeface="Calibri"/>
            </a:endParaRPr>
          </a:p>
          <a:p>
            <a:r>
              <a:rPr lang="en-GB"/>
              <a:t>This research project will focus on the use of the particle swarm optimisation (PSO) algorithm. PSO is just one example of SI derived from the behaviour of flocks of birds and schools of fish. (I) Cohesion: birds steer towards the centroid of their neighbours,(ii) Separation: birds maintain relative position to neighbours,(iii) Alignment: birds match their velocity to match that of their neighbours.</a:t>
            </a:r>
            <a:endParaRPr lang="en-GB">
              <a:cs typeface="Calibri"/>
            </a:endParaRPr>
          </a:p>
          <a:p>
            <a:endParaRPr lang="en-GB"/>
          </a:p>
          <a:p>
            <a:r>
              <a:rPr lang="en-GB"/>
              <a:t>PSO is an optimisation algorithm inspired by swarm behaviour which iteratively searches for the global minimum of a function in an multi-dimensional space.  The algorithm is initiated by randomly placing many particles, with random velocities, in the search space. At each step, every particle's velocity is updated according to its previous velocity, its historically best position and the global optimum amongst all the particles. Over time, the particles will search the space and converge to the optimal point evaluated, using a given fitness criterion. Especially good for non-differentiable functions or dynamic systems.</a:t>
            </a:r>
            <a:endParaRPr lang="en-GB">
              <a:cs typeface="Calibri"/>
            </a:endParaRPr>
          </a:p>
          <a:p>
            <a:endParaRPr lang="en-GB">
              <a:cs typeface="Calibri"/>
            </a:endParaRPr>
          </a:p>
          <a:p>
            <a:endParaRPr lang="en-GB">
              <a:cs typeface="Calibri"/>
            </a:endParaRPr>
          </a:p>
          <a:p>
            <a:endParaRPr lang="en-GB"/>
          </a:p>
          <a:p>
            <a:endParaRPr lang="en-GB"/>
          </a:p>
          <a:p>
            <a:r>
              <a:rPr lang="en-GB" dirty="0"/>
              <a:t>https://</a:t>
            </a:r>
            <a:r>
              <a:rPr lang="en-GB"/>
              <a:t>i.pinimg.com</a:t>
            </a:r>
            <a:r>
              <a:rPr lang="en-GB" dirty="0"/>
              <a:t>/originals/8f/7f/58/8f7f5804f8bc073ce54f41953799854b.jpg</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26</a:t>
            </a:fld>
            <a:endParaRPr lang="en-GB"/>
          </a:p>
        </p:txBody>
      </p:sp>
    </p:spTree>
    <p:extLst>
      <p:ext uri="{BB962C8B-B14F-4D97-AF65-F5344CB8AC3E}">
        <p14:creationId xmlns:p14="http://schemas.microsoft.com/office/powerpoint/2010/main" val="778771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27</a:t>
            </a:fld>
            <a:endParaRPr lang="en-GB"/>
          </a:p>
        </p:txBody>
      </p:sp>
    </p:spTree>
    <p:extLst>
      <p:ext uri="{BB962C8B-B14F-4D97-AF65-F5344CB8AC3E}">
        <p14:creationId xmlns:p14="http://schemas.microsoft.com/office/powerpoint/2010/main" val="1089767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KIM</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3</a:t>
            </a:fld>
            <a:endParaRPr lang="en-GB"/>
          </a:p>
        </p:txBody>
      </p:sp>
    </p:spTree>
    <p:extLst>
      <p:ext uri="{BB962C8B-B14F-4D97-AF65-F5344CB8AC3E}">
        <p14:creationId xmlns:p14="http://schemas.microsoft.com/office/powerpoint/2010/main" val="3770249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800" kern="1200" dirty="0">
                <a:solidFill>
                  <a:schemeClr val="tx1"/>
                </a:solidFill>
                <a:effectLst/>
                <a:latin typeface="+mn-lt"/>
                <a:ea typeface="+mn-ea"/>
                <a:cs typeface="+mn-cs"/>
              </a:rPr>
              <a:t>One of the major advantages of bio-inspired algorithms is that they take inspiration from concepts that we are already familiar with. They present their own natural metaphors for the algorithms being used, and this means that they are much easier to understand without a strong mathematical background. Particle swarm optimization is inspired by [background story, super brief].</a:t>
            </a:r>
          </a:p>
          <a:p>
            <a:endParaRPr lang="en-GB" sz="1800" kern="1200" dirty="0">
              <a:solidFill>
                <a:schemeClr val="tx1"/>
              </a:solidFill>
              <a:effectLst/>
              <a:latin typeface="+mn-lt"/>
              <a:ea typeface="+mn-ea"/>
              <a:cs typeface="+mn-cs"/>
            </a:endParaRPr>
          </a:p>
          <a:p>
            <a:r>
              <a:rPr lang="en-GB" sz="1800" dirty="0"/>
              <a:t>https://image.slidesharecdn.com/studyofusingparticleswarmforoptimalpowerflow-140804204246-phpapp02/95/study-of-using-particle-swarm-for-optimal-power-flow-19-638.jpg?cb=1407185033</a:t>
            </a:r>
          </a:p>
          <a:p>
            <a:endParaRPr lang="en-GB" sz="1800" dirty="0"/>
          </a:p>
          <a:p>
            <a:r>
              <a:rPr lang="en-GB" sz="1800" dirty="0"/>
              <a:t>https://www.analyticsvidhya.com/blog/2017/07/introduction-to-genetic-algorithm/</a:t>
            </a:r>
          </a:p>
          <a:p>
            <a:endParaRPr lang="en-GB" sz="1800" dirty="0"/>
          </a:p>
          <a:p>
            <a:r>
              <a:rPr lang="en-GB" sz="1800" dirty="0"/>
              <a:t>http://www.collective-behavior.com/wp-content/uploads/2016/03/ant_colony_optimization.png</a:t>
            </a:r>
          </a:p>
          <a:p>
            <a:endParaRPr lang="en-GB" sz="1800"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4</a:t>
            </a:fld>
            <a:endParaRPr lang="en-GB"/>
          </a:p>
        </p:txBody>
      </p:sp>
    </p:spTree>
    <p:extLst>
      <p:ext uri="{BB962C8B-B14F-4D97-AF65-F5344CB8AC3E}">
        <p14:creationId xmlns:p14="http://schemas.microsoft.com/office/powerpoint/2010/main" val="774833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cs typeface="Calibri"/>
              </a:rPr>
              <a:t>The other example of biomimicry inspired by biological NN. Inspired by neurons in the brain, we artificial networks of nodes analogous to neurons and weighted </a:t>
            </a:r>
            <a:r>
              <a:rPr lang="en-GB">
                <a:cs typeface="Calibri"/>
              </a:rPr>
              <a:t>edges analagous </a:t>
            </a:r>
            <a:r>
              <a:rPr lang="en-GB" dirty="0">
                <a:cs typeface="Calibri"/>
              </a:rPr>
              <a:t>to synapses which connect the input and output.</a:t>
            </a:r>
          </a:p>
          <a:p>
            <a:endParaRPr lang="en-GB" dirty="0"/>
          </a:p>
          <a:p>
            <a:r>
              <a:rPr lang="en-GB" dirty="0"/>
              <a:t>NN applications range from image processing and speech recognition to medical diagnosis and various types of forecasting.</a:t>
            </a:r>
            <a:endParaRPr lang="en-US" dirty="0"/>
          </a:p>
          <a:p>
            <a:endParaRPr lang="en-GB" dirty="0"/>
          </a:p>
          <a:p>
            <a:r>
              <a:rPr lang="en-GB" dirty="0">
                <a:cs typeface="Calibri"/>
              </a:rPr>
              <a:t>Edges are weighted according to importance of certain connections, and hence the weights of these nodes to best map input to output is an optimisation problem. Training the weights of the edges is therefore an optimisation problem and PSO can be used to solve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A NN is a nonlinear statistical model, which uses a complex relationship between the inputs and outputs to identify patterns and cluster input data. It is one of the most popular machine learning methods used today. NN applications range from image processing and speech recognition to medical diagnosis and various types of forecasting. Currently, NNs are trained using complex mathematical methods, such as back-propagation (BP), which beginners will often struggle to grasp. Switching to the more intuitive method of PSO for this NN training could open up the possibility for more people to take advantage of the opportunities machine learning has to offer. </a:t>
            </a:r>
            <a:endParaRPr lang="en" dirty="0"/>
          </a:p>
          <a:p>
            <a:endParaRPr lang="en-GB" dirty="0"/>
          </a:p>
          <a:p>
            <a:endParaRPr lang="en-GB" dirty="0"/>
          </a:p>
          <a:p>
            <a:r>
              <a:rPr lang="en-GB" dirty="0"/>
              <a:t>https://</a:t>
            </a:r>
            <a:r>
              <a:rPr lang="en-GB" dirty="0" err="1"/>
              <a:t>mag.uchicago.edu</a:t>
            </a:r>
            <a:r>
              <a:rPr lang="en-GB" dirty="0"/>
              <a:t>/sites/default/files/1508_Kelly_Neural-network.jpg</a:t>
            </a:r>
            <a:endParaRPr lang="en-GB" dirty="0">
              <a:cs typeface="Calibri"/>
            </a:endParaRPr>
          </a:p>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5</a:t>
            </a:fld>
            <a:endParaRPr lang="en-GB"/>
          </a:p>
        </p:txBody>
      </p:sp>
    </p:spTree>
    <p:extLst>
      <p:ext uri="{BB962C8B-B14F-4D97-AF65-F5344CB8AC3E}">
        <p14:creationId xmlns:p14="http://schemas.microsoft.com/office/powerpoint/2010/main" val="4119099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 sz="1200" kern="1200" dirty="0">
                <a:solidFill>
                  <a:schemeClr val="tx1"/>
                </a:solidFill>
                <a:effectLst/>
                <a:latin typeface="+mn-lt"/>
                <a:ea typeface="+mn-ea"/>
                <a:cs typeface="+mn-cs"/>
              </a:rPr>
              <a:t>BP is an efficient gradient-descent method for teacher-based supervised learning in discrete, differentiable networks of arbitrary depth. It is used for fine-tuning the weights of a NN, based on the error rate obtained in the previous iteration, to ensure lower error rates, and make the model reliable by increasing its </a:t>
            </a:r>
            <a:r>
              <a:rPr lang="en" sz="1200" kern="1200" dirty="0" err="1">
                <a:solidFill>
                  <a:schemeClr val="tx1"/>
                </a:solidFill>
                <a:effectLst/>
                <a:latin typeface="+mn-lt"/>
                <a:ea typeface="+mn-ea"/>
                <a:cs typeface="+mn-cs"/>
              </a:rPr>
              <a:t>generalisation</a:t>
            </a:r>
            <a:r>
              <a:rPr lang="en" sz="1200" kern="1200" dirty="0">
                <a:solidFill>
                  <a:schemeClr val="tx1"/>
                </a:solidFill>
                <a:effectLst/>
                <a:latin typeface="+mn-lt"/>
                <a:ea typeface="+mn-ea"/>
                <a:cs typeface="+mn-cs"/>
              </a:rPr>
              <a:t>. </a:t>
            </a:r>
            <a:endParaRPr lang="en" dirty="0"/>
          </a:p>
          <a:p>
            <a:endParaRPr lang="en-GB" dirty="0"/>
          </a:p>
          <a:p>
            <a:r>
              <a:rPr lang="en-GB" dirty="0">
                <a:cs typeface="Calibri"/>
              </a:rPr>
              <a:t>Edges are weighted according to importance of certain connections, and hence the weights of these nodes to best map input to output is an optimisation problem. Training the weights of the edges is therefore an optimisation problem and PSO can be used to solve it.</a:t>
            </a:r>
          </a:p>
          <a:p>
            <a:endParaRPr lang="en-GB" dirty="0"/>
          </a:p>
          <a:p>
            <a:endParaRPr lang="en-GB" dirty="0"/>
          </a:p>
          <a:p>
            <a:r>
              <a:rPr lang="en-GB" dirty="0"/>
              <a:t>https://</a:t>
            </a:r>
            <a:r>
              <a:rPr lang="en-GB" dirty="0" err="1"/>
              <a:t>mag.uchicago.edu</a:t>
            </a:r>
            <a:r>
              <a:rPr lang="en-GB" dirty="0"/>
              <a:t>/sites/default/files/1508_Kelly_Neural-network.jpg</a:t>
            </a:r>
            <a:endParaRPr lang="en-GB" dirty="0">
              <a:cs typeface="Calibri"/>
            </a:endParaRPr>
          </a:p>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6</a:t>
            </a:fld>
            <a:endParaRPr lang="en-GB"/>
          </a:p>
        </p:txBody>
      </p:sp>
    </p:spTree>
    <p:extLst>
      <p:ext uri="{BB962C8B-B14F-4D97-AF65-F5344CB8AC3E}">
        <p14:creationId xmlns:p14="http://schemas.microsoft.com/office/powerpoint/2010/main" val="33389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The PSO algorithm iteratively searches for the global minimum of a function in an multi-dimensional space. It was derived from the </a:t>
            </a:r>
            <a:r>
              <a:rPr lang="en" sz="1200" kern="1200" dirty="0" err="1">
                <a:solidFill>
                  <a:schemeClr val="tx1"/>
                </a:solidFill>
                <a:effectLst/>
                <a:latin typeface="+mn-lt"/>
                <a:ea typeface="+mn-ea"/>
                <a:cs typeface="+mn-cs"/>
              </a:rPr>
              <a:t>behaviour</a:t>
            </a:r>
            <a:r>
              <a:rPr lang="en" sz="1200" kern="1200" dirty="0">
                <a:solidFill>
                  <a:schemeClr val="tx1"/>
                </a:solidFill>
                <a:effectLst/>
                <a:latin typeface="+mn-lt"/>
                <a:ea typeface="+mn-ea"/>
                <a:cs typeface="+mn-cs"/>
              </a:rPr>
              <a:t> of flocks of birds and schools of fish. </a:t>
            </a:r>
            <a:endParaRPr lang="en" dirty="0"/>
          </a:p>
          <a:p>
            <a:endParaRPr lang="en-GB" dirty="0"/>
          </a:p>
          <a:p>
            <a:r>
              <a:rPr lang="en-GB" dirty="0"/>
              <a:t>https://</a:t>
            </a:r>
            <a:r>
              <a:rPr lang="en-GB" dirty="0" err="1"/>
              <a:t>mag.uchicago.edu</a:t>
            </a:r>
            <a:r>
              <a:rPr lang="en-GB" dirty="0"/>
              <a:t>/sites/default/files/1508_Kelly_Neural-network.jpg</a:t>
            </a:r>
            <a:endParaRPr lang="en-GB" dirty="0">
              <a:cs typeface="Calibri"/>
            </a:endParaRPr>
          </a:p>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7</a:t>
            </a:fld>
            <a:endParaRPr lang="en-GB"/>
          </a:p>
        </p:txBody>
      </p:sp>
    </p:spTree>
    <p:extLst>
      <p:ext uri="{BB962C8B-B14F-4D97-AF65-F5344CB8AC3E}">
        <p14:creationId xmlns:p14="http://schemas.microsoft.com/office/powerpoint/2010/main" val="243997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The other example of biomimicry inspired by biological NN. Inspired by neurons in the brain, we artificial networks of nodes </a:t>
            </a:r>
            <a:r>
              <a:rPr lang="en-GB" err="1">
                <a:cs typeface="Calibri"/>
              </a:rPr>
              <a:t>analagous</a:t>
            </a:r>
            <a:r>
              <a:rPr lang="en-GB">
                <a:cs typeface="Calibri"/>
              </a:rPr>
              <a:t> to neurons and weighted edges </a:t>
            </a:r>
            <a:r>
              <a:rPr lang="en-GB" err="1">
                <a:cs typeface="Calibri"/>
              </a:rPr>
              <a:t>analagous</a:t>
            </a:r>
            <a:r>
              <a:rPr lang="en-GB">
                <a:cs typeface="Calibri"/>
              </a:rPr>
              <a:t> to synapses which connect the input and output.</a:t>
            </a:r>
          </a:p>
          <a:p>
            <a:endParaRPr lang="en-GB"/>
          </a:p>
          <a:p>
            <a:r>
              <a:rPr lang="en-GB"/>
              <a:t>NN applications range from image processing and speech recognition to medical diagnosis and various types of forecasting.</a:t>
            </a:r>
            <a:endParaRPr lang="en-US"/>
          </a:p>
          <a:p>
            <a:endParaRPr lang="en-GB"/>
          </a:p>
          <a:p>
            <a:r>
              <a:rPr lang="en-GB">
                <a:cs typeface="Calibri"/>
              </a:rPr>
              <a:t>Edges are weighted according to importance of certain connections, and hence the weights of these nodes to best map input to output is an optimisation problem. Training the weights of the edges is therefore an optimisation problem and PSO can be used to solve it.</a:t>
            </a:r>
          </a:p>
          <a:p>
            <a:endParaRPr lang="en-GB"/>
          </a:p>
          <a:p>
            <a:endParaRPr lang="en-GB"/>
          </a:p>
          <a:p>
            <a:r>
              <a:rPr lang="en-GB"/>
              <a:t>https://mag.uchicago.edu/sites/default/files/1508_Kelly_Neural-network.jpg</a:t>
            </a:r>
            <a:endParaRPr lang="en-GB">
              <a:cs typeface="Calibri"/>
            </a:endParaRPr>
          </a:p>
          <a:p>
            <a:endParaRPr lang="en-GB"/>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8</a:t>
            </a:fld>
            <a:endParaRPr lang="en-GB"/>
          </a:p>
        </p:txBody>
      </p:sp>
    </p:spTree>
    <p:extLst>
      <p:ext uri="{BB962C8B-B14F-4D97-AF65-F5344CB8AC3E}">
        <p14:creationId xmlns:p14="http://schemas.microsoft.com/office/powerpoint/2010/main" val="394435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The PSO algorithm iteratively searches for the global minimum of a function in an multi-dimensional </a:t>
            </a:r>
            <a:r>
              <a:rPr lang="en" sz="1200" kern="1200">
                <a:solidFill>
                  <a:schemeClr val="tx1"/>
                </a:solidFill>
                <a:effectLst/>
                <a:latin typeface="+mn-lt"/>
                <a:ea typeface="+mn-ea"/>
                <a:cs typeface="+mn-cs"/>
              </a:rPr>
              <a:t>space.</a:t>
            </a:r>
            <a:endParaRPr lang="en" sz="1200" kern="1200" dirty="0">
              <a:solidFill>
                <a:schemeClr val="tx1"/>
              </a:solidFill>
              <a:effectLst/>
              <a:latin typeface="+mn-lt"/>
              <a:ea typeface="+mn-ea"/>
              <a:cs typeface="+mn-cs"/>
            </a:endParaRPr>
          </a:p>
          <a:p>
            <a:endParaRPr lang="en" sz="1200" kern="1200" dirty="0">
              <a:solidFill>
                <a:schemeClr val="tx1"/>
              </a:solidFill>
              <a:effectLst/>
              <a:latin typeface="+mn-lt"/>
              <a:ea typeface="+mn-ea"/>
              <a:cs typeface="+mn-cs"/>
            </a:endParaRPr>
          </a:p>
          <a:p>
            <a:r>
              <a:rPr lang="en" sz="1200" kern="1200" dirty="0">
                <a:solidFill>
                  <a:schemeClr val="tx1"/>
                </a:solidFill>
                <a:effectLst/>
                <a:latin typeface="+mn-lt"/>
                <a:ea typeface="+mn-ea"/>
                <a:cs typeface="+mn-cs"/>
              </a:rPr>
              <a:t>The algorithm is initiated by randomly placing many particles, with random velocities, in the search space. </a:t>
            </a:r>
          </a:p>
          <a:p>
            <a:endParaRPr lang="en" sz="1200" kern="1200" dirty="0">
              <a:solidFill>
                <a:schemeClr val="tx1"/>
              </a:solidFill>
              <a:effectLst/>
              <a:latin typeface="+mn-lt"/>
              <a:ea typeface="+mn-ea"/>
              <a:cs typeface="+mn-cs"/>
            </a:endParaRPr>
          </a:p>
          <a:p>
            <a:r>
              <a:rPr lang="en" sz="1200" kern="1200" dirty="0">
                <a:solidFill>
                  <a:schemeClr val="tx1"/>
                </a:solidFill>
                <a:effectLst/>
                <a:latin typeface="+mn-lt"/>
                <a:ea typeface="+mn-ea"/>
                <a:cs typeface="+mn-cs"/>
              </a:rPr>
              <a:t>At each step, every particle’s velocity is updated according to its previous velocity, its historically best position and the global optimum amongst all the particles. </a:t>
            </a:r>
          </a:p>
          <a:p>
            <a:endParaRPr lang="en" sz="1200" kern="1200" dirty="0">
              <a:solidFill>
                <a:schemeClr val="tx1"/>
              </a:solidFill>
              <a:effectLst/>
              <a:latin typeface="+mn-lt"/>
              <a:ea typeface="+mn-ea"/>
              <a:cs typeface="+mn-cs"/>
            </a:endParaRPr>
          </a:p>
          <a:p>
            <a:r>
              <a:rPr lang="en" sz="1200" kern="1200" dirty="0">
                <a:solidFill>
                  <a:schemeClr val="tx1"/>
                </a:solidFill>
                <a:effectLst/>
                <a:latin typeface="+mn-lt"/>
                <a:ea typeface="+mn-ea"/>
                <a:cs typeface="+mn-cs"/>
              </a:rPr>
              <a:t>Over time, the particles will search the space and converge to the optimal point evaluated, using a given fitness criterion.</a:t>
            </a:r>
          </a:p>
          <a:p>
            <a:endParaRPr lang="en" sz="1200" kern="1200" dirty="0">
              <a:solidFill>
                <a:schemeClr val="tx1"/>
              </a:solidFill>
              <a:effectLst/>
              <a:latin typeface="+mn-lt"/>
              <a:ea typeface="+mn-ea"/>
              <a:cs typeface="+mn-cs"/>
            </a:endParaRPr>
          </a:p>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10</a:t>
            </a:fld>
            <a:endParaRPr lang="en-GB"/>
          </a:p>
        </p:txBody>
      </p:sp>
    </p:spTree>
    <p:extLst>
      <p:ext uri="{BB962C8B-B14F-4D97-AF65-F5344CB8AC3E}">
        <p14:creationId xmlns:p14="http://schemas.microsoft.com/office/powerpoint/2010/main" val="3730026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9AC5F9-7868-B847-A06C-89F1B53BFD4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GB"/>
          </a:p>
        </p:txBody>
      </p:sp>
      <p:sp>
        <p:nvSpPr>
          <p:cNvPr id="3" name="Sous-titre 2">
            <a:extLst>
              <a:ext uri="{FF2B5EF4-FFF2-40B4-BE49-F238E27FC236}">
                <a16:creationId xmlns:a16="http://schemas.microsoft.com/office/drawing/2014/main" id="{4455076A-0BDE-5444-AB0A-48777D8889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a:extLst>
              <a:ext uri="{FF2B5EF4-FFF2-40B4-BE49-F238E27FC236}">
                <a16:creationId xmlns:a16="http://schemas.microsoft.com/office/drawing/2014/main" id="{A2F1C743-2C07-EA4F-B423-4FA53B364EF5}"/>
              </a:ext>
            </a:extLst>
          </p:cNvPr>
          <p:cNvSpPr>
            <a:spLocks noGrp="1"/>
          </p:cNvSpPr>
          <p:nvPr>
            <p:ph type="dt" sz="half" idx="10"/>
          </p:nvPr>
        </p:nvSpPr>
        <p:spPr/>
        <p:txBody>
          <a:bodyPr/>
          <a:lstStyle/>
          <a:p>
            <a:fld id="{413C4513-018E-2A40-A477-CA2F62AE12D0}" type="datetimeFigureOut">
              <a:rPr lang="en-GB" smtClean="0"/>
              <a:t>07/03/2020</a:t>
            </a:fld>
            <a:endParaRPr lang="en-GB"/>
          </a:p>
        </p:txBody>
      </p:sp>
      <p:sp>
        <p:nvSpPr>
          <p:cNvPr id="5" name="Espace réservé du pied de page 4">
            <a:extLst>
              <a:ext uri="{FF2B5EF4-FFF2-40B4-BE49-F238E27FC236}">
                <a16:creationId xmlns:a16="http://schemas.microsoft.com/office/drawing/2014/main" id="{A3202172-5D7F-AF42-8A6C-7EFCE9007459}"/>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71C1A28A-8603-5745-A247-1F2B2855D480}"/>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591131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5BA846-9DF4-0944-8528-7F4D9B9EE842}"/>
              </a:ext>
            </a:extLst>
          </p:cNvPr>
          <p:cNvSpPr>
            <a:spLocks noGrp="1"/>
          </p:cNvSpPr>
          <p:nvPr>
            <p:ph type="title"/>
          </p:nvPr>
        </p:nvSpPr>
        <p:spPr/>
        <p:txBody>
          <a:bodyPr/>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2945A3AB-35E8-6843-9BB8-0D01BFFEC465}"/>
              </a:ext>
            </a:extLst>
          </p:cNvPr>
          <p:cNvSpPr>
            <a:spLocks noGrp="1"/>
          </p:cNvSpPr>
          <p:nvPr>
            <p:ph type="body" orient="vert" idx="1"/>
          </p:nvPr>
        </p:nvSpPr>
        <p:spPr/>
        <p:txBody>
          <a:bodyPr vert="eaVert"/>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EB46E582-6985-BE4D-816A-8D3C9E9A8A81}"/>
              </a:ext>
            </a:extLst>
          </p:cNvPr>
          <p:cNvSpPr>
            <a:spLocks noGrp="1"/>
          </p:cNvSpPr>
          <p:nvPr>
            <p:ph type="dt" sz="half" idx="10"/>
          </p:nvPr>
        </p:nvSpPr>
        <p:spPr/>
        <p:txBody>
          <a:bodyPr/>
          <a:lstStyle/>
          <a:p>
            <a:fld id="{413C4513-018E-2A40-A477-CA2F62AE12D0}" type="datetimeFigureOut">
              <a:rPr lang="en-GB" smtClean="0"/>
              <a:t>07/03/2020</a:t>
            </a:fld>
            <a:endParaRPr lang="en-GB"/>
          </a:p>
        </p:txBody>
      </p:sp>
      <p:sp>
        <p:nvSpPr>
          <p:cNvPr id="5" name="Espace réservé du pied de page 4">
            <a:extLst>
              <a:ext uri="{FF2B5EF4-FFF2-40B4-BE49-F238E27FC236}">
                <a16:creationId xmlns:a16="http://schemas.microsoft.com/office/drawing/2014/main" id="{5A4443E4-6DB5-8448-A256-42DE76C803F9}"/>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D4BBA1ED-C958-2F4D-A4E0-02961211555A}"/>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2619383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378F3CF-93CD-7E4A-B6DD-5E7E81D83A44}"/>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890462FB-D4DB-6745-80FB-9F6151E4E8DF}"/>
              </a:ext>
            </a:extLst>
          </p:cNvPr>
          <p:cNvSpPr>
            <a:spLocks noGrp="1"/>
          </p:cNvSpPr>
          <p:nvPr>
            <p:ph type="body" orient="vert" idx="1"/>
          </p:nvPr>
        </p:nvSpPr>
        <p:spPr>
          <a:xfrm>
            <a:off x="838200" y="365125"/>
            <a:ext cx="7734300" cy="5811838"/>
          </a:xfrm>
        </p:spPr>
        <p:txBody>
          <a:bodyPr vert="eaVert"/>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9A95067E-1A92-1145-B271-B48FBB1AD7BD}"/>
              </a:ext>
            </a:extLst>
          </p:cNvPr>
          <p:cNvSpPr>
            <a:spLocks noGrp="1"/>
          </p:cNvSpPr>
          <p:nvPr>
            <p:ph type="dt" sz="half" idx="10"/>
          </p:nvPr>
        </p:nvSpPr>
        <p:spPr/>
        <p:txBody>
          <a:bodyPr/>
          <a:lstStyle/>
          <a:p>
            <a:fld id="{413C4513-018E-2A40-A477-CA2F62AE12D0}" type="datetimeFigureOut">
              <a:rPr lang="en-GB" smtClean="0"/>
              <a:t>07/03/2020</a:t>
            </a:fld>
            <a:endParaRPr lang="en-GB"/>
          </a:p>
        </p:txBody>
      </p:sp>
      <p:sp>
        <p:nvSpPr>
          <p:cNvPr id="5" name="Espace réservé du pied de page 4">
            <a:extLst>
              <a:ext uri="{FF2B5EF4-FFF2-40B4-BE49-F238E27FC236}">
                <a16:creationId xmlns:a16="http://schemas.microsoft.com/office/drawing/2014/main" id="{81D9D5F3-1B02-A64A-806B-084690AA443E}"/>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C0B99B8A-AA3A-9344-8AA9-1A226F64022B}"/>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3136185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9FBF6B-FF99-D147-B6C7-2F4783F6014B}"/>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01606B6D-7265-A04F-A9C2-B6016A81C1F0}"/>
              </a:ext>
            </a:extLst>
          </p:cNvPr>
          <p:cNvSpPr>
            <a:spLocks noGrp="1"/>
          </p:cNvSpPr>
          <p:nvPr>
            <p:ph idx="1"/>
          </p:nvPr>
        </p:nvSpPr>
        <p:spPr/>
        <p:txBody>
          <a:bodyPr/>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4E285B80-0118-E046-A218-1B68C8D0D499}"/>
              </a:ext>
            </a:extLst>
          </p:cNvPr>
          <p:cNvSpPr>
            <a:spLocks noGrp="1"/>
          </p:cNvSpPr>
          <p:nvPr>
            <p:ph type="dt" sz="half" idx="10"/>
          </p:nvPr>
        </p:nvSpPr>
        <p:spPr/>
        <p:txBody>
          <a:bodyPr/>
          <a:lstStyle/>
          <a:p>
            <a:fld id="{413C4513-018E-2A40-A477-CA2F62AE12D0}" type="datetimeFigureOut">
              <a:rPr lang="en-GB" smtClean="0"/>
              <a:t>07/03/2020</a:t>
            </a:fld>
            <a:endParaRPr lang="en-GB"/>
          </a:p>
        </p:txBody>
      </p:sp>
      <p:sp>
        <p:nvSpPr>
          <p:cNvPr id="5" name="Espace réservé du pied de page 4">
            <a:extLst>
              <a:ext uri="{FF2B5EF4-FFF2-40B4-BE49-F238E27FC236}">
                <a16:creationId xmlns:a16="http://schemas.microsoft.com/office/drawing/2014/main" id="{725FFCD8-87DD-3B42-8A36-DA6E2AA5C768}"/>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97DCE0B0-E7F5-6048-8869-31464DC90A79}"/>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56277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82D33E-DF4B-D44D-B06B-3DB06266CA7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GB"/>
          </a:p>
        </p:txBody>
      </p:sp>
      <p:sp>
        <p:nvSpPr>
          <p:cNvPr id="3" name="Espace réservé du texte 2">
            <a:extLst>
              <a:ext uri="{FF2B5EF4-FFF2-40B4-BE49-F238E27FC236}">
                <a16:creationId xmlns:a16="http://schemas.microsoft.com/office/drawing/2014/main" id="{2FDA88B3-E0C5-FC4A-8018-720C61E9B0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0C027109-F8BF-2F4F-B07E-AE42F3F56F8D}"/>
              </a:ext>
            </a:extLst>
          </p:cNvPr>
          <p:cNvSpPr>
            <a:spLocks noGrp="1"/>
          </p:cNvSpPr>
          <p:nvPr>
            <p:ph type="dt" sz="half" idx="10"/>
          </p:nvPr>
        </p:nvSpPr>
        <p:spPr/>
        <p:txBody>
          <a:bodyPr/>
          <a:lstStyle/>
          <a:p>
            <a:fld id="{413C4513-018E-2A40-A477-CA2F62AE12D0}" type="datetimeFigureOut">
              <a:rPr lang="en-GB" smtClean="0"/>
              <a:t>07/03/2020</a:t>
            </a:fld>
            <a:endParaRPr lang="en-GB"/>
          </a:p>
        </p:txBody>
      </p:sp>
      <p:sp>
        <p:nvSpPr>
          <p:cNvPr id="5" name="Espace réservé du pied de page 4">
            <a:extLst>
              <a:ext uri="{FF2B5EF4-FFF2-40B4-BE49-F238E27FC236}">
                <a16:creationId xmlns:a16="http://schemas.microsoft.com/office/drawing/2014/main" id="{3B9EB889-8529-AE4A-BA8A-528B278FC361}"/>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5E7F6ADA-A737-D145-BD04-6CF9E4931A47}"/>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31658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C09FF-25E5-6B4B-AD54-0BB9042E012C}"/>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A78B04A3-EFAF-AE43-AD36-C77332B21BC8}"/>
              </a:ext>
            </a:extLst>
          </p:cNvPr>
          <p:cNvSpPr>
            <a:spLocks noGrp="1"/>
          </p:cNvSpPr>
          <p:nvPr>
            <p:ph sz="half" idx="1"/>
          </p:nvPr>
        </p:nvSpPr>
        <p:spPr>
          <a:xfrm>
            <a:off x="838200" y="1825625"/>
            <a:ext cx="5181600" cy="4351338"/>
          </a:xfrm>
        </p:spPr>
        <p:txBody>
          <a:bodyPr/>
          <a:lstStyle/>
          <a:p>
            <a:r>
              <a:rPr lang="fr-FR"/>
              <a:t>Cliquez pour modifier les styles du texte du masque
Deuxième niveau
Troisième niveau
Quatrième niveau
Cinquième niveau</a:t>
            </a:r>
            <a:endParaRPr lang="en-GB"/>
          </a:p>
        </p:txBody>
      </p:sp>
      <p:sp>
        <p:nvSpPr>
          <p:cNvPr id="4" name="Espace réservé du contenu 3">
            <a:extLst>
              <a:ext uri="{FF2B5EF4-FFF2-40B4-BE49-F238E27FC236}">
                <a16:creationId xmlns:a16="http://schemas.microsoft.com/office/drawing/2014/main" id="{CC8E0CE9-1171-554A-95F4-03234C064F78}"/>
              </a:ext>
            </a:extLst>
          </p:cNvPr>
          <p:cNvSpPr>
            <a:spLocks noGrp="1"/>
          </p:cNvSpPr>
          <p:nvPr>
            <p:ph sz="half" idx="2"/>
          </p:nvPr>
        </p:nvSpPr>
        <p:spPr>
          <a:xfrm>
            <a:off x="6172200" y="1825625"/>
            <a:ext cx="5181600" cy="4351338"/>
          </a:xfrm>
        </p:spPr>
        <p:txBody>
          <a:bodyPr/>
          <a:lstStyle/>
          <a:p>
            <a:r>
              <a:rPr lang="fr-FR"/>
              <a:t>Cliquez pour modifier les styles du texte du masque
Deuxième niveau
Troisième niveau
Quatrième niveau
Cinquième niveau</a:t>
            </a:r>
            <a:endParaRPr lang="en-GB"/>
          </a:p>
        </p:txBody>
      </p:sp>
      <p:sp>
        <p:nvSpPr>
          <p:cNvPr id="5" name="Espace réservé de la date 4">
            <a:extLst>
              <a:ext uri="{FF2B5EF4-FFF2-40B4-BE49-F238E27FC236}">
                <a16:creationId xmlns:a16="http://schemas.microsoft.com/office/drawing/2014/main" id="{D96C526E-E07C-3843-96E9-B74BFCDD73BD}"/>
              </a:ext>
            </a:extLst>
          </p:cNvPr>
          <p:cNvSpPr>
            <a:spLocks noGrp="1"/>
          </p:cNvSpPr>
          <p:nvPr>
            <p:ph type="dt" sz="half" idx="10"/>
          </p:nvPr>
        </p:nvSpPr>
        <p:spPr/>
        <p:txBody>
          <a:bodyPr/>
          <a:lstStyle/>
          <a:p>
            <a:fld id="{413C4513-018E-2A40-A477-CA2F62AE12D0}" type="datetimeFigureOut">
              <a:rPr lang="en-GB" smtClean="0"/>
              <a:t>07/03/2020</a:t>
            </a:fld>
            <a:endParaRPr lang="en-GB"/>
          </a:p>
        </p:txBody>
      </p:sp>
      <p:sp>
        <p:nvSpPr>
          <p:cNvPr id="6" name="Espace réservé du pied de page 5">
            <a:extLst>
              <a:ext uri="{FF2B5EF4-FFF2-40B4-BE49-F238E27FC236}">
                <a16:creationId xmlns:a16="http://schemas.microsoft.com/office/drawing/2014/main" id="{23B6D795-CDF8-9249-ADDA-06E1BAE88FA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3980042F-FE2B-494D-A7BE-C9CAB99877A3}"/>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794174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BA5BE5-CA57-8047-AF3D-E44F2BDADBF3}"/>
              </a:ext>
            </a:extLst>
          </p:cNvPr>
          <p:cNvSpPr>
            <a:spLocks noGrp="1"/>
          </p:cNvSpPr>
          <p:nvPr>
            <p:ph type="title"/>
          </p:nvPr>
        </p:nvSpPr>
        <p:spPr>
          <a:xfrm>
            <a:off x="839788" y="365125"/>
            <a:ext cx="10515600" cy="1325563"/>
          </a:xfrm>
        </p:spPr>
        <p:txBody>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FE472F81-E1EE-0743-8FDA-8B0DF7ECA7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modifier les styles du texte du masque
Deuxième niveau
Troisième niveau
Quatrième niveau
Cinquième niveau</a:t>
            </a:r>
            <a:endParaRPr lang="en-GB"/>
          </a:p>
        </p:txBody>
      </p:sp>
      <p:sp>
        <p:nvSpPr>
          <p:cNvPr id="4" name="Espace réservé du contenu 3">
            <a:extLst>
              <a:ext uri="{FF2B5EF4-FFF2-40B4-BE49-F238E27FC236}">
                <a16:creationId xmlns:a16="http://schemas.microsoft.com/office/drawing/2014/main" id="{02582DD3-D63A-BF41-9606-A10DBE02DCFB}"/>
              </a:ext>
            </a:extLst>
          </p:cNvPr>
          <p:cNvSpPr>
            <a:spLocks noGrp="1"/>
          </p:cNvSpPr>
          <p:nvPr>
            <p:ph sz="half" idx="2"/>
          </p:nvPr>
        </p:nvSpPr>
        <p:spPr>
          <a:xfrm>
            <a:off x="839788" y="2505075"/>
            <a:ext cx="5157787" cy="3684588"/>
          </a:xfrm>
        </p:spPr>
        <p:txBody>
          <a:bodyPr/>
          <a:lstStyle/>
          <a:p>
            <a:r>
              <a:rPr lang="fr-FR"/>
              <a:t>Cliquez pour modifier les styles du texte du masque
Deuxième niveau
Troisième niveau
Quatrième niveau
Cinquième niveau</a:t>
            </a:r>
            <a:endParaRPr lang="en-GB"/>
          </a:p>
        </p:txBody>
      </p:sp>
      <p:sp>
        <p:nvSpPr>
          <p:cNvPr id="5" name="Espace réservé du texte 4">
            <a:extLst>
              <a:ext uri="{FF2B5EF4-FFF2-40B4-BE49-F238E27FC236}">
                <a16:creationId xmlns:a16="http://schemas.microsoft.com/office/drawing/2014/main" id="{7F1575E5-5849-2843-AC74-2350CEA17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modifier les styles du texte du masque
Deuxième niveau
Troisième niveau
Quatrième niveau
Cinquième niveau</a:t>
            </a:r>
            <a:endParaRPr lang="en-GB"/>
          </a:p>
        </p:txBody>
      </p:sp>
      <p:sp>
        <p:nvSpPr>
          <p:cNvPr id="6" name="Espace réservé du contenu 5">
            <a:extLst>
              <a:ext uri="{FF2B5EF4-FFF2-40B4-BE49-F238E27FC236}">
                <a16:creationId xmlns:a16="http://schemas.microsoft.com/office/drawing/2014/main" id="{E9D7A11C-E1D7-1D48-BB59-0EAA24B41FF4}"/>
              </a:ext>
            </a:extLst>
          </p:cNvPr>
          <p:cNvSpPr>
            <a:spLocks noGrp="1"/>
          </p:cNvSpPr>
          <p:nvPr>
            <p:ph sz="quarter" idx="4"/>
          </p:nvPr>
        </p:nvSpPr>
        <p:spPr>
          <a:xfrm>
            <a:off x="6172200" y="2505075"/>
            <a:ext cx="5183188" cy="3684588"/>
          </a:xfrm>
        </p:spPr>
        <p:txBody>
          <a:bodyPr/>
          <a:lstStyle/>
          <a:p>
            <a:r>
              <a:rPr lang="fr-FR"/>
              <a:t>Cliquez pour modifier les styles du texte du masque
Deuxième niveau
Troisième niveau
Quatrième niveau
Cinquième niveau</a:t>
            </a:r>
            <a:endParaRPr lang="en-GB"/>
          </a:p>
        </p:txBody>
      </p:sp>
      <p:sp>
        <p:nvSpPr>
          <p:cNvPr id="7" name="Espace réservé de la date 6">
            <a:extLst>
              <a:ext uri="{FF2B5EF4-FFF2-40B4-BE49-F238E27FC236}">
                <a16:creationId xmlns:a16="http://schemas.microsoft.com/office/drawing/2014/main" id="{1911B096-E7FA-0D4E-933E-D274260B93A0}"/>
              </a:ext>
            </a:extLst>
          </p:cNvPr>
          <p:cNvSpPr>
            <a:spLocks noGrp="1"/>
          </p:cNvSpPr>
          <p:nvPr>
            <p:ph type="dt" sz="half" idx="10"/>
          </p:nvPr>
        </p:nvSpPr>
        <p:spPr/>
        <p:txBody>
          <a:bodyPr/>
          <a:lstStyle/>
          <a:p>
            <a:fld id="{413C4513-018E-2A40-A477-CA2F62AE12D0}" type="datetimeFigureOut">
              <a:rPr lang="en-GB" smtClean="0"/>
              <a:t>07/03/2020</a:t>
            </a:fld>
            <a:endParaRPr lang="en-GB"/>
          </a:p>
        </p:txBody>
      </p:sp>
      <p:sp>
        <p:nvSpPr>
          <p:cNvPr id="8" name="Espace réservé du pied de page 7">
            <a:extLst>
              <a:ext uri="{FF2B5EF4-FFF2-40B4-BE49-F238E27FC236}">
                <a16:creationId xmlns:a16="http://schemas.microsoft.com/office/drawing/2014/main" id="{8B9445EB-F05F-EB47-9E3C-E87DEC058B90}"/>
              </a:ext>
            </a:extLst>
          </p:cNvPr>
          <p:cNvSpPr>
            <a:spLocks noGrp="1"/>
          </p:cNvSpPr>
          <p:nvPr>
            <p:ph type="ftr" sz="quarter" idx="11"/>
          </p:nvPr>
        </p:nvSpPr>
        <p:spPr/>
        <p:txBody>
          <a:bodyPr/>
          <a:lstStyle/>
          <a:p>
            <a:endParaRPr lang="en-GB"/>
          </a:p>
        </p:txBody>
      </p:sp>
      <p:sp>
        <p:nvSpPr>
          <p:cNvPr id="9" name="Espace réservé du numéro de diapositive 8">
            <a:extLst>
              <a:ext uri="{FF2B5EF4-FFF2-40B4-BE49-F238E27FC236}">
                <a16:creationId xmlns:a16="http://schemas.microsoft.com/office/drawing/2014/main" id="{583A4B11-E61B-EE4D-96CB-42B409B46F99}"/>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67864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ECFF9E-EDF7-804D-943D-B75C00247E2C}"/>
              </a:ext>
            </a:extLst>
          </p:cNvPr>
          <p:cNvSpPr>
            <a:spLocks noGrp="1"/>
          </p:cNvSpPr>
          <p:nvPr>
            <p:ph type="title"/>
          </p:nvPr>
        </p:nvSpPr>
        <p:spPr/>
        <p:txBody>
          <a:bodyPr/>
          <a:lstStyle/>
          <a:p>
            <a:r>
              <a:rPr lang="fr-FR"/>
              <a:t>Modifiez le style du titre</a:t>
            </a:r>
            <a:endParaRPr lang="en-GB"/>
          </a:p>
        </p:txBody>
      </p:sp>
      <p:sp>
        <p:nvSpPr>
          <p:cNvPr id="3" name="Espace réservé de la date 2">
            <a:extLst>
              <a:ext uri="{FF2B5EF4-FFF2-40B4-BE49-F238E27FC236}">
                <a16:creationId xmlns:a16="http://schemas.microsoft.com/office/drawing/2014/main" id="{25DC4120-32AB-374B-BC05-08FE833EF00F}"/>
              </a:ext>
            </a:extLst>
          </p:cNvPr>
          <p:cNvSpPr>
            <a:spLocks noGrp="1"/>
          </p:cNvSpPr>
          <p:nvPr>
            <p:ph type="dt" sz="half" idx="10"/>
          </p:nvPr>
        </p:nvSpPr>
        <p:spPr/>
        <p:txBody>
          <a:bodyPr/>
          <a:lstStyle/>
          <a:p>
            <a:fld id="{413C4513-018E-2A40-A477-CA2F62AE12D0}" type="datetimeFigureOut">
              <a:rPr lang="en-GB" smtClean="0"/>
              <a:t>07/03/2020</a:t>
            </a:fld>
            <a:endParaRPr lang="en-GB"/>
          </a:p>
        </p:txBody>
      </p:sp>
      <p:sp>
        <p:nvSpPr>
          <p:cNvPr id="4" name="Espace réservé du pied de page 3">
            <a:extLst>
              <a:ext uri="{FF2B5EF4-FFF2-40B4-BE49-F238E27FC236}">
                <a16:creationId xmlns:a16="http://schemas.microsoft.com/office/drawing/2014/main" id="{4602ABEE-29BE-B445-B6E7-7AD7D57C884A}"/>
              </a:ext>
            </a:extLst>
          </p:cNvPr>
          <p:cNvSpPr>
            <a:spLocks noGrp="1"/>
          </p:cNvSpPr>
          <p:nvPr>
            <p:ph type="ftr" sz="quarter" idx="11"/>
          </p:nvPr>
        </p:nvSpPr>
        <p:spPr/>
        <p:txBody>
          <a:bodyPr/>
          <a:lstStyle/>
          <a:p>
            <a:endParaRPr lang="en-GB"/>
          </a:p>
        </p:txBody>
      </p:sp>
      <p:sp>
        <p:nvSpPr>
          <p:cNvPr id="5" name="Espace réservé du numéro de diapositive 4">
            <a:extLst>
              <a:ext uri="{FF2B5EF4-FFF2-40B4-BE49-F238E27FC236}">
                <a16:creationId xmlns:a16="http://schemas.microsoft.com/office/drawing/2014/main" id="{535B0DFA-EEB1-C14C-94F9-1A3F019929F3}"/>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11423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5412039-889D-0A48-97AF-ACA52093C389}"/>
              </a:ext>
            </a:extLst>
          </p:cNvPr>
          <p:cNvSpPr>
            <a:spLocks noGrp="1"/>
          </p:cNvSpPr>
          <p:nvPr>
            <p:ph type="dt" sz="half" idx="10"/>
          </p:nvPr>
        </p:nvSpPr>
        <p:spPr/>
        <p:txBody>
          <a:bodyPr/>
          <a:lstStyle/>
          <a:p>
            <a:fld id="{413C4513-018E-2A40-A477-CA2F62AE12D0}" type="datetimeFigureOut">
              <a:rPr lang="en-GB" smtClean="0"/>
              <a:t>07/03/2020</a:t>
            </a:fld>
            <a:endParaRPr lang="en-GB"/>
          </a:p>
        </p:txBody>
      </p:sp>
      <p:sp>
        <p:nvSpPr>
          <p:cNvPr id="3" name="Espace réservé du pied de page 2">
            <a:extLst>
              <a:ext uri="{FF2B5EF4-FFF2-40B4-BE49-F238E27FC236}">
                <a16:creationId xmlns:a16="http://schemas.microsoft.com/office/drawing/2014/main" id="{B869FF53-71F3-D84D-9540-E455B6C2C495}"/>
              </a:ext>
            </a:extLst>
          </p:cNvPr>
          <p:cNvSpPr>
            <a:spLocks noGrp="1"/>
          </p:cNvSpPr>
          <p:nvPr>
            <p:ph type="ftr" sz="quarter" idx="11"/>
          </p:nvPr>
        </p:nvSpPr>
        <p:spPr/>
        <p:txBody>
          <a:bodyPr/>
          <a:lstStyle/>
          <a:p>
            <a:endParaRPr lang="en-GB"/>
          </a:p>
        </p:txBody>
      </p:sp>
      <p:sp>
        <p:nvSpPr>
          <p:cNvPr id="4" name="Espace réservé du numéro de diapositive 3">
            <a:extLst>
              <a:ext uri="{FF2B5EF4-FFF2-40B4-BE49-F238E27FC236}">
                <a16:creationId xmlns:a16="http://schemas.microsoft.com/office/drawing/2014/main" id="{51F88110-2ABD-2047-83D7-D19ADE94062B}"/>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394555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817FD-5B0E-2146-A08A-CACA32B487A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du contenu 2">
            <a:extLst>
              <a:ext uri="{FF2B5EF4-FFF2-40B4-BE49-F238E27FC236}">
                <a16:creationId xmlns:a16="http://schemas.microsoft.com/office/drawing/2014/main" id="{0EEE6453-1910-D548-BBDE-D93D016488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fr-FR"/>
              <a:t>Cliquez pour modifier les styles du texte du masque
Deuxième niveau
Troisième niveau
Quatrième niveau
Cinquième niveau</a:t>
            </a:r>
            <a:endParaRPr lang="en-GB"/>
          </a:p>
        </p:txBody>
      </p:sp>
      <p:sp>
        <p:nvSpPr>
          <p:cNvPr id="4" name="Espace réservé du texte 3">
            <a:extLst>
              <a:ext uri="{FF2B5EF4-FFF2-40B4-BE49-F238E27FC236}">
                <a16:creationId xmlns:a16="http://schemas.microsoft.com/office/drawing/2014/main" id="{97B9C428-B2BA-DA46-8A53-C3C9BAE6B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Cliquez pour modifier les styles du texte du masque
Deuxième niveau
Troisième niveau
Quatrième niveau
Cinquième niveau</a:t>
            </a:r>
            <a:endParaRPr lang="en-GB"/>
          </a:p>
        </p:txBody>
      </p:sp>
      <p:sp>
        <p:nvSpPr>
          <p:cNvPr id="5" name="Espace réservé de la date 4">
            <a:extLst>
              <a:ext uri="{FF2B5EF4-FFF2-40B4-BE49-F238E27FC236}">
                <a16:creationId xmlns:a16="http://schemas.microsoft.com/office/drawing/2014/main" id="{075C1FC2-2E63-284C-A14D-63C3D816CC70}"/>
              </a:ext>
            </a:extLst>
          </p:cNvPr>
          <p:cNvSpPr>
            <a:spLocks noGrp="1"/>
          </p:cNvSpPr>
          <p:nvPr>
            <p:ph type="dt" sz="half" idx="10"/>
          </p:nvPr>
        </p:nvSpPr>
        <p:spPr/>
        <p:txBody>
          <a:bodyPr/>
          <a:lstStyle/>
          <a:p>
            <a:fld id="{413C4513-018E-2A40-A477-CA2F62AE12D0}" type="datetimeFigureOut">
              <a:rPr lang="en-GB" smtClean="0"/>
              <a:t>07/03/2020</a:t>
            </a:fld>
            <a:endParaRPr lang="en-GB"/>
          </a:p>
        </p:txBody>
      </p:sp>
      <p:sp>
        <p:nvSpPr>
          <p:cNvPr id="6" name="Espace réservé du pied de page 5">
            <a:extLst>
              <a:ext uri="{FF2B5EF4-FFF2-40B4-BE49-F238E27FC236}">
                <a16:creationId xmlns:a16="http://schemas.microsoft.com/office/drawing/2014/main" id="{27740671-DF69-D848-8240-EC771952E67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60234F63-6B1C-9B4A-9526-B9E79155E04B}"/>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2236573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E0E8E-ED84-0B4F-B8DA-072996902A6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pour une image  2">
            <a:extLst>
              <a:ext uri="{FF2B5EF4-FFF2-40B4-BE49-F238E27FC236}">
                <a16:creationId xmlns:a16="http://schemas.microsoft.com/office/drawing/2014/main" id="{8A0B2AFE-9E81-3044-BCEC-0FECE94C2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a:extLst>
              <a:ext uri="{FF2B5EF4-FFF2-40B4-BE49-F238E27FC236}">
                <a16:creationId xmlns:a16="http://schemas.microsoft.com/office/drawing/2014/main" id="{51A70F5A-3A2D-F24D-A683-B42E6A4D1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Cliquez pour modifier les styles du texte du masque
Deuxième niveau
Troisième niveau
Quatrième niveau
Cinquième niveau</a:t>
            </a:r>
            <a:endParaRPr lang="en-GB"/>
          </a:p>
        </p:txBody>
      </p:sp>
      <p:sp>
        <p:nvSpPr>
          <p:cNvPr id="5" name="Espace réservé de la date 4">
            <a:extLst>
              <a:ext uri="{FF2B5EF4-FFF2-40B4-BE49-F238E27FC236}">
                <a16:creationId xmlns:a16="http://schemas.microsoft.com/office/drawing/2014/main" id="{FF338EA3-7EC2-D24E-9E79-838AA65AF3EE}"/>
              </a:ext>
            </a:extLst>
          </p:cNvPr>
          <p:cNvSpPr>
            <a:spLocks noGrp="1"/>
          </p:cNvSpPr>
          <p:nvPr>
            <p:ph type="dt" sz="half" idx="10"/>
          </p:nvPr>
        </p:nvSpPr>
        <p:spPr/>
        <p:txBody>
          <a:bodyPr/>
          <a:lstStyle/>
          <a:p>
            <a:fld id="{413C4513-018E-2A40-A477-CA2F62AE12D0}" type="datetimeFigureOut">
              <a:rPr lang="en-GB" smtClean="0"/>
              <a:t>07/03/2020</a:t>
            </a:fld>
            <a:endParaRPr lang="en-GB"/>
          </a:p>
        </p:txBody>
      </p:sp>
      <p:sp>
        <p:nvSpPr>
          <p:cNvPr id="6" name="Espace réservé du pied de page 5">
            <a:extLst>
              <a:ext uri="{FF2B5EF4-FFF2-40B4-BE49-F238E27FC236}">
                <a16:creationId xmlns:a16="http://schemas.microsoft.com/office/drawing/2014/main" id="{22988002-AAB0-D04A-A71A-A1EFEF69712F}"/>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89D8C1BE-EE04-1145-89AB-72B313A492B6}"/>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182766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2E0D233-1518-604E-B7A2-101B1A5EFA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E064F862-D00E-EC4D-8D99-AE348410B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B26972C0-FB2F-2549-9939-595EB06BDB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C4513-018E-2A40-A477-CA2F62AE12D0}" type="datetimeFigureOut">
              <a:rPr lang="en-GB" smtClean="0"/>
              <a:t>07/03/2020</a:t>
            </a:fld>
            <a:endParaRPr lang="en-GB"/>
          </a:p>
        </p:txBody>
      </p:sp>
      <p:sp>
        <p:nvSpPr>
          <p:cNvPr id="5" name="Espace réservé du pied de page 4">
            <a:extLst>
              <a:ext uri="{FF2B5EF4-FFF2-40B4-BE49-F238E27FC236}">
                <a16:creationId xmlns:a16="http://schemas.microsoft.com/office/drawing/2014/main" id="{694042B3-21EC-CC4B-9459-2527F9B483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a:extLst>
              <a:ext uri="{FF2B5EF4-FFF2-40B4-BE49-F238E27FC236}">
                <a16:creationId xmlns:a16="http://schemas.microsoft.com/office/drawing/2014/main" id="{2610269F-A4B0-4A4A-B3C2-67B5C4CC8C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32ABD6-AD24-A649-8D77-8D94E5135607}" type="slidenum">
              <a:rPr lang="en-GB" smtClean="0"/>
              <a:t>‹#›</a:t>
            </a:fld>
            <a:endParaRPr lang="en-GB"/>
          </a:p>
        </p:txBody>
      </p:sp>
    </p:spTree>
    <p:extLst>
      <p:ext uri="{BB962C8B-B14F-4D97-AF65-F5344CB8AC3E}">
        <p14:creationId xmlns:p14="http://schemas.microsoft.com/office/powerpoint/2010/main" val="126924926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microsoft.com/office/2007/relationships/media" Target="../media/media2.mov"/><Relationship Id="rId7"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14.png"/><Relationship Id="rId5" Type="http://schemas.microsoft.com/office/2007/relationships/media" Target="../media/media3.mov"/><Relationship Id="rId10" Type="http://schemas.openxmlformats.org/officeDocument/2006/relationships/image" Target="../media/image13.png"/><Relationship Id="rId4" Type="http://schemas.openxmlformats.org/officeDocument/2006/relationships/video" Target="../media/media2.mov"/><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stats.stackexchange.com/questions/279292/non-convex-loss-function" TargetMode="External"/><Relationship Id="rId3" Type="http://schemas.openxmlformats.org/officeDocument/2006/relationships/image" Target="../media/image8.jpe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techrepublic.com/article/how-artificial-swarm-intelligence-uses-people-to-make-better-predictions-than-experts/" TargetMode="External"/><Relationship Id="rId5" Type="http://schemas.openxmlformats.org/officeDocument/2006/relationships/image" Target="../media/image9.jpeg"/><Relationship Id="rId4" Type="http://schemas.openxmlformats.org/officeDocument/2006/relationships/hyperlink" Target="http://skanellou.blogspot.com/2014/02/how-to-group-animals.html"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3">
            <a:alphaModFix amt="50000"/>
          </a:blip>
          <a:srcRect t="10000"/>
          <a:stretch/>
        </p:blipFill>
        <p:spPr>
          <a:xfrm>
            <a:off x="20" y="10"/>
            <a:ext cx="12191980" cy="6857990"/>
          </a:xfrm>
          <a:prstGeom prst="rect">
            <a:avLst/>
          </a:prstGeom>
        </p:spPr>
      </p:pic>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1524000" y="1122362"/>
            <a:ext cx="9144000" cy="2900518"/>
          </a:xfrm>
        </p:spPr>
        <p:txBody>
          <a:bodyPr>
            <a:normAutofit/>
          </a:bodyPr>
          <a:lstStyle/>
          <a:p>
            <a:r>
              <a:rPr lang="en" sz="5600">
                <a:solidFill>
                  <a:srgbClr val="FFFFFF"/>
                </a:solidFill>
                <a:latin typeface="Goudy Old Style" panose="02020502050305020303" pitchFamily="18" charset="77"/>
                <a:cs typeface="Futura Medium" panose="020B0602020204020303" pitchFamily="34" charset="-79"/>
              </a:rPr>
              <a:t>Particle Swarm </a:t>
            </a:r>
            <a:r>
              <a:rPr lang="en-GB" sz="5600">
                <a:solidFill>
                  <a:srgbClr val="FFFFFF"/>
                </a:solidFill>
                <a:latin typeface="Goudy Old Style" panose="02020502050305020303" pitchFamily="18" charset="77"/>
                <a:cs typeface="Futura Medium" panose="020B0602020204020303" pitchFamily="34" charset="-79"/>
              </a:rPr>
              <a:t>Optimisation</a:t>
            </a:r>
            <a:r>
              <a:rPr lang="en" sz="5600">
                <a:solidFill>
                  <a:srgbClr val="FFFFFF"/>
                </a:solidFill>
                <a:latin typeface="Goudy Old Style" panose="02020502050305020303" pitchFamily="18" charset="77"/>
                <a:cs typeface="Futura Medium" panose="020B0602020204020303" pitchFamily="34" charset="-79"/>
              </a:rPr>
              <a:t> for Neural Networks </a:t>
            </a:r>
            <a:br>
              <a:rPr lang="en" sz="5600">
                <a:solidFill>
                  <a:srgbClr val="FFFFFF"/>
                </a:solidFill>
                <a:latin typeface="Goudy Old Style" panose="02020502050305020303" pitchFamily="18" charset="77"/>
                <a:cs typeface="Futura Medium" panose="020B0602020204020303" pitchFamily="34" charset="-79"/>
              </a:rPr>
            </a:br>
            <a:endParaRPr lang="en-GB" sz="5600">
              <a:solidFill>
                <a:srgbClr val="FFFFFF"/>
              </a:solidFill>
              <a:latin typeface="Goudy Old Style" panose="02020502050305020303" pitchFamily="18" charset="77"/>
              <a:cs typeface="Futura Medium" panose="020B0602020204020303" pitchFamily="34" charset="-79"/>
            </a:endParaRPr>
          </a:p>
        </p:txBody>
      </p:sp>
      <p:sp>
        <p:nvSpPr>
          <p:cNvPr id="3" name="Sous-titre 2">
            <a:extLst>
              <a:ext uri="{FF2B5EF4-FFF2-40B4-BE49-F238E27FC236}">
                <a16:creationId xmlns:a16="http://schemas.microsoft.com/office/drawing/2014/main" id="{D9B29E71-E5DE-6441-807F-3DE11F2C8CB7}"/>
              </a:ext>
            </a:extLst>
          </p:cNvPr>
          <p:cNvSpPr>
            <a:spLocks noGrp="1"/>
          </p:cNvSpPr>
          <p:nvPr>
            <p:ph type="subTitle" idx="1"/>
          </p:nvPr>
        </p:nvSpPr>
        <p:spPr>
          <a:xfrm>
            <a:off x="1524000" y="4159404"/>
            <a:ext cx="9144000" cy="1098395"/>
          </a:xfrm>
        </p:spPr>
        <p:txBody>
          <a:bodyPr>
            <a:normAutofit fontScale="92500" lnSpcReduction="10000"/>
          </a:bodyPr>
          <a:lstStyle/>
          <a:p>
            <a:br>
              <a:rPr lang="en-GB" dirty="0">
                <a:solidFill>
                  <a:srgbClr val="FFFFFF"/>
                </a:solidFill>
                <a:latin typeface="Goudy Old Style" panose="02020502050305020303" pitchFamily="18" charset="77"/>
              </a:rPr>
            </a:br>
            <a:r>
              <a:rPr lang="en-GB" dirty="0">
                <a:solidFill>
                  <a:srgbClr val="FFFFFF"/>
                </a:solidFill>
                <a:latin typeface="Goudy Old Style" panose="02020502050305020303" pitchFamily="18" charset="77"/>
              </a:rPr>
              <a:t>4G4 Group Presentation</a:t>
            </a:r>
          </a:p>
          <a:p>
            <a:r>
              <a:rPr lang="en-GB" dirty="0">
                <a:solidFill>
                  <a:srgbClr val="FFFFFF"/>
                </a:solidFill>
                <a:latin typeface="Goudy Old Style" panose="02020502050305020303" pitchFamily="18" charset="77"/>
              </a:rPr>
              <a:t>Group 8: Kim Barker, Louise Aumont, Will Halfpenny</a:t>
            </a:r>
          </a:p>
        </p:txBody>
      </p: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Tree>
    <p:extLst>
      <p:ext uri="{BB962C8B-B14F-4D97-AF65-F5344CB8AC3E}">
        <p14:creationId xmlns:p14="http://schemas.microsoft.com/office/powerpoint/2010/main" val="14050715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5200A33B-401C-5E4F-AF93-C2223392665A}"/>
              </a:ext>
            </a:extLst>
          </p:cNvPr>
          <p:cNvPicPr>
            <a:picLocks noChangeAspect="1"/>
          </p:cNvPicPr>
          <p:nvPr/>
        </p:nvPicPr>
        <p:blipFill>
          <a:blip r:embed="rId3"/>
          <a:stretch>
            <a:fillRect/>
          </a:stretch>
        </p:blipFill>
        <p:spPr>
          <a:xfrm>
            <a:off x="5935979" y="478369"/>
            <a:ext cx="6256020" cy="6223992"/>
          </a:xfrm>
          <a:prstGeom prst="rect">
            <a:avLst/>
          </a:prstGeom>
        </p:spPr>
      </p:pic>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448056" y="859536"/>
            <a:ext cx="4832802" cy="1243584"/>
          </a:xfrm>
        </p:spPr>
        <p:txBody>
          <a:bodyPr vert="horz" lIns="91440" tIns="45720" rIns="91440" bIns="45720" rtlCol="0">
            <a:normAutofit/>
          </a:bodyPr>
          <a:lstStyle/>
          <a:p>
            <a:r>
              <a:rPr lang="en-GB">
                <a:latin typeface="Goudy Old Style" panose="02020502050305020303" pitchFamily="18" charset="77"/>
              </a:rPr>
              <a:t>Simulating PSO</a:t>
            </a:r>
            <a:endParaRPr lang="en-US">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448057" y="2512611"/>
            <a:ext cx="4892040" cy="3664351"/>
          </a:xfrm>
        </p:spPr>
        <p:txBody>
          <a:bodyPr>
            <a:normAutofit/>
          </a:bodyPr>
          <a:lstStyle/>
          <a:p>
            <a:pPr marL="0" indent="0">
              <a:buNone/>
            </a:pPr>
            <a:endParaRPr lang="en-GB" sz="2400" dirty="0">
              <a:latin typeface="Calibri Light" panose="020F0302020204030204" pitchFamily="34" charset="0"/>
            </a:endParaRPr>
          </a:p>
          <a:p>
            <a:r>
              <a:rPr lang="en-GB" sz="2400" dirty="0">
                <a:latin typeface="Calibri Light" panose="020F0302020204030204" pitchFamily="34" charset="0"/>
              </a:rPr>
              <a:t>Initial position and velocity </a:t>
            </a:r>
          </a:p>
          <a:p>
            <a:endParaRPr lang="en-GB" sz="2400" dirty="0">
              <a:latin typeface="Calibri Light" panose="020F0302020204030204" pitchFamily="34" charset="0"/>
            </a:endParaRPr>
          </a:p>
          <a:p>
            <a:r>
              <a:rPr lang="en-GB" sz="2400" dirty="0">
                <a:latin typeface="Calibri Light" panose="020F0302020204030204" pitchFamily="34" charset="0"/>
              </a:rPr>
              <a:t>Update particle </a:t>
            </a:r>
            <a:r>
              <a:rPr lang="en" sz="2400" dirty="0">
                <a:latin typeface="Calibri Light" panose="020F0302020204030204" pitchFamily="34" charset="0"/>
              </a:rPr>
              <a:t>best position and  global optimum at every iteration</a:t>
            </a:r>
            <a:endParaRPr lang="en-GB" sz="2400" dirty="0">
              <a:latin typeface="Calibri Light" panose="020F0302020204030204" pitchFamily="34" charset="0"/>
            </a:endParaRPr>
          </a:p>
          <a:p>
            <a:pPr marL="0" indent="0">
              <a:buNone/>
            </a:pPr>
            <a:endParaRPr lang="en-GB" sz="2400" dirty="0">
              <a:latin typeface="Calibri Light" panose="020F0302020204030204" pitchFamily="34" charset="0"/>
            </a:endParaRPr>
          </a:p>
          <a:p>
            <a:r>
              <a:rPr lang="en-GB" sz="2400" dirty="0">
                <a:latin typeface="Calibri Light" panose="020F0302020204030204" pitchFamily="34" charset="0"/>
              </a:rPr>
              <a:t>R</a:t>
            </a:r>
            <a:r>
              <a:rPr lang="en-GB" sz="2400" baseline="-25000" dirty="0">
                <a:latin typeface="Calibri Light" panose="020F0302020204030204" pitchFamily="34" charset="0"/>
              </a:rPr>
              <a:t>1</a:t>
            </a:r>
            <a:r>
              <a:rPr lang="en-GB" sz="2400" dirty="0">
                <a:latin typeface="Calibri Light" panose="020F0302020204030204" pitchFamily="34" charset="0"/>
              </a:rPr>
              <a:t>, R</a:t>
            </a:r>
            <a:r>
              <a:rPr lang="en-GB" sz="2400" baseline="-25000" dirty="0">
                <a:latin typeface="Calibri Light" panose="020F0302020204030204" pitchFamily="34" charset="0"/>
              </a:rPr>
              <a:t>2</a:t>
            </a:r>
            <a:r>
              <a:rPr lang="en-GB" sz="2400" dirty="0">
                <a:latin typeface="Calibri Light" panose="020F0302020204030204" pitchFamily="34" charset="0"/>
              </a:rPr>
              <a:t>, c</a:t>
            </a:r>
            <a:r>
              <a:rPr lang="en-GB" sz="2400" baseline="-25000" dirty="0">
                <a:latin typeface="Calibri Light" panose="020F0302020204030204" pitchFamily="34" charset="0"/>
              </a:rPr>
              <a:t>1</a:t>
            </a:r>
            <a:r>
              <a:rPr lang="en-GB" sz="2400" dirty="0">
                <a:latin typeface="Calibri Light" panose="020F0302020204030204" pitchFamily="34" charset="0"/>
              </a:rPr>
              <a:t>, c</a:t>
            </a:r>
            <a:r>
              <a:rPr lang="en-GB" sz="2400" baseline="-25000" dirty="0">
                <a:latin typeface="Calibri Light" panose="020F0302020204030204" pitchFamily="34" charset="0"/>
              </a:rPr>
              <a:t>2</a:t>
            </a:r>
            <a:r>
              <a:rPr lang="en-GB" sz="2400" dirty="0">
                <a:latin typeface="Calibri Light" panose="020F0302020204030204" pitchFamily="34" charset="0"/>
              </a:rPr>
              <a:t> and </a:t>
            </a:r>
            <a:r>
              <a:rPr lang="en-GB" sz="2400" dirty="0" err="1">
                <a:latin typeface="Calibri Light" panose="020F0302020204030204" pitchFamily="34" charset="0"/>
              </a:rPr>
              <a:t>v</a:t>
            </a:r>
            <a:r>
              <a:rPr lang="en-GB" sz="2400" baseline="-25000" dirty="0" err="1">
                <a:latin typeface="Calibri Light" panose="020F0302020204030204" pitchFamily="34" charset="0"/>
              </a:rPr>
              <a:t>lim</a:t>
            </a:r>
            <a:endParaRPr lang="en-GB" sz="2400" baseline="-25000" dirty="0">
              <a:latin typeface="Calibri Light" panose="020F0302020204030204" pitchFamily="34" charset="0"/>
            </a:endParaRPr>
          </a:p>
          <a:p>
            <a:endParaRPr lang="en-GB" sz="2400" baseline="-25000" dirty="0">
              <a:latin typeface="Calibri Light" panose="020F0302020204030204" pitchFamily="34" charset="0"/>
            </a:endParaRPr>
          </a:p>
          <a:p>
            <a:endParaRPr lang="en-GB" sz="2400" dirty="0">
              <a:latin typeface="Calibri Light" panose="020F0302020204030204" pitchFamily="34" charset="0"/>
            </a:endParaRPr>
          </a:p>
        </p:txBody>
      </p:sp>
    </p:spTree>
    <p:extLst>
      <p:ext uri="{BB962C8B-B14F-4D97-AF65-F5344CB8AC3E}">
        <p14:creationId xmlns:p14="http://schemas.microsoft.com/office/powerpoint/2010/main" val="51419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350309" y="891730"/>
            <a:ext cx="5754360" cy="1243584"/>
          </a:xfrm>
        </p:spPr>
        <p:txBody>
          <a:bodyPr vert="horz" lIns="91440" tIns="45720" rIns="91440" bIns="45720" rtlCol="0">
            <a:normAutofit/>
          </a:bodyPr>
          <a:lstStyle/>
          <a:p>
            <a:r>
              <a:rPr lang="en-GB" sz="3400">
                <a:latin typeface="Goudy Old Style" panose="02020502050305020303" pitchFamily="18" charset="77"/>
              </a:rPr>
              <a:t>Experimenting with Parameters</a:t>
            </a:r>
            <a:endParaRPr lang="en-US" sz="3400">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448057" y="2512611"/>
            <a:ext cx="4892040" cy="3664351"/>
          </a:xfrm>
        </p:spPr>
        <p:txBody>
          <a:bodyPr>
            <a:normAutofit/>
          </a:bodyPr>
          <a:lstStyle/>
          <a:p>
            <a:pPr marL="0" indent="0">
              <a:buNone/>
            </a:pPr>
            <a:endParaRPr lang="en-GB" sz="2400">
              <a:latin typeface="Calibri Light" panose="020F0302020204030204" pitchFamily="34" charset="0"/>
            </a:endParaRPr>
          </a:p>
          <a:p>
            <a:r>
              <a:rPr lang="en-GB" sz="2400">
                <a:latin typeface="Calibri Light" panose="020F0302020204030204" pitchFamily="34" charset="0"/>
              </a:rPr>
              <a:t>Trade-off: time cost vs accuracy</a:t>
            </a:r>
          </a:p>
          <a:p>
            <a:endParaRPr lang="en-GB" sz="2400" baseline="-25000">
              <a:latin typeface="Calibri Light" panose="020F0302020204030204" pitchFamily="34" charset="0"/>
            </a:endParaRPr>
          </a:p>
          <a:p>
            <a:endParaRPr lang="en-GB" sz="2400">
              <a:latin typeface="Calibri Light" panose="020F0302020204030204" pitchFamily="34" charset="0"/>
            </a:endParaRPr>
          </a:p>
        </p:txBody>
      </p:sp>
      <p:pic>
        <p:nvPicPr>
          <p:cNvPr id="12" name="v_0.01">
            <a:hlinkClick r:id="" action="ppaction://media"/>
            <a:extLst>
              <a:ext uri="{FF2B5EF4-FFF2-40B4-BE49-F238E27FC236}">
                <a16:creationId xmlns:a16="http://schemas.microsoft.com/office/drawing/2014/main" id="{F4732658-4AEC-D447-9736-AEE1EBAAEBD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136183" y="296717"/>
            <a:ext cx="3619128" cy="3132283"/>
          </a:xfrm>
          <a:prstGeom prst="rect">
            <a:avLst/>
          </a:prstGeom>
        </p:spPr>
      </p:pic>
      <p:pic>
        <p:nvPicPr>
          <p:cNvPr id="13" name="v_0.1">
            <a:hlinkClick r:id="" action="ppaction://media"/>
            <a:extLst>
              <a:ext uri="{FF2B5EF4-FFF2-40B4-BE49-F238E27FC236}">
                <a16:creationId xmlns:a16="http://schemas.microsoft.com/office/drawing/2014/main" id="{E811A443-391B-934E-8D6D-D2E303A33E6B}"/>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48531" y="3541905"/>
            <a:ext cx="3619128" cy="3132284"/>
          </a:xfrm>
          <a:prstGeom prst="rect">
            <a:avLst/>
          </a:prstGeom>
        </p:spPr>
      </p:pic>
      <p:pic>
        <p:nvPicPr>
          <p:cNvPr id="14" name="v_1000">
            <a:hlinkClick r:id="" action="ppaction://media"/>
            <a:extLst>
              <a:ext uri="{FF2B5EF4-FFF2-40B4-BE49-F238E27FC236}">
                <a16:creationId xmlns:a16="http://schemas.microsoft.com/office/drawing/2014/main" id="{1497012A-6B42-3048-903C-327146AE923C}"/>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136183" y="3541904"/>
            <a:ext cx="3619128" cy="3132285"/>
          </a:xfrm>
          <a:prstGeom prst="rect">
            <a:avLst/>
          </a:prstGeom>
        </p:spPr>
      </p:pic>
    </p:spTree>
    <p:extLst>
      <p:ext uri="{BB962C8B-B14F-4D97-AF65-F5344CB8AC3E}">
        <p14:creationId xmlns:p14="http://schemas.microsoft.com/office/powerpoint/2010/main" val="327637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63" fill="hold"/>
                                        <p:tgtEl>
                                          <p:spTgt spid="12"/>
                                        </p:tgtEl>
                                      </p:cBhvr>
                                    </p:cmd>
                                  </p:childTnLst>
                                </p:cTn>
                              </p:par>
                            </p:childTnLst>
                          </p:cTn>
                        </p:par>
                        <p:par>
                          <p:cTn id="7" fill="hold">
                            <p:stCondLst>
                              <p:cond delay="7763"/>
                            </p:stCondLst>
                            <p:childTnLst>
                              <p:par>
                                <p:cTn id="8" presetID="1" presetClass="mediacall" presetSubtype="0" fill="hold" nodeType="afterEffect">
                                  <p:stCondLst>
                                    <p:cond delay="0"/>
                                  </p:stCondLst>
                                  <p:childTnLst>
                                    <p:cmd type="call" cmd="playFrom(0.0)">
                                      <p:cBhvr>
                                        <p:cTn id="9" dur="1551" fill="hold"/>
                                        <p:tgtEl>
                                          <p:spTgt spid="13"/>
                                        </p:tgtEl>
                                      </p:cBhvr>
                                    </p:cmd>
                                  </p:childTnLst>
                                </p:cTn>
                              </p:par>
                            </p:childTnLst>
                          </p:cTn>
                        </p:par>
                        <p:par>
                          <p:cTn id="10" fill="hold">
                            <p:stCondLst>
                              <p:cond delay="9314"/>
                            </p:stCondLst>
                            <p:childTnLst>
                              <p:par>
                                <p:cTn id="11" presetID="1" presetClass="mediacall" presetSubtype="0" fill="hold" nodeType="afterEffect">
                                  <p:stCondLst>
                                    <p:cond delay="0"/>
                                  </p:stCondLst>
                                  <p:childTnLst>
                                    <p:cmd type="call" cmd="playFrom(0.0)">
                                      <p:cBhvr>
                                        <p:cTn id="12" dur="1449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2"/>
                                        </p:tgtEl>
                                      </p:cBhvr>
                                    </p:cmd>
                                  </p:childTnLst>
                                </p:cTn>
                              </p:par>
                            </p:childTnLst>
                          </p:cTn>
                        </p:par>
                      </p:childTnLst>
                    </p:cTn>
                  </p:par>
                </p:childTnLst>
              </p:cTn>
              <p:nextCondLst>
                <p:cond evt="onClick" delay="0">
                  <p:tgtEl>
                    <p:spTgt spid="12"/>
                  </p:tgtEl>
                </p:cond>
              </p:nextCondLst>
            </p:seq>
            <p:video>
              <p:cMediaNode vol="80000">
                <p:cTn id="18" fill="remove" display="0">
                  <p:stCondLst>
                    <p:cond delay="indefinite"/>
                  </p:stCondLst>
                </p:cTn>
                <p:tgtEl>
                  <p:spTgt spid="12"/>
                </p:tgtEl>
              </p:cMediaNode>
            </p:video>
            <p:seq concurrent="1" nextAc="seek">
              <p:cTn id="19" restart="whenNotActive" fill="hold" evtFilter="cancelBubble" nodeType="interactiveSeq">
                <p:stCondLst>
                  <p:cond evt="onClick" delay="0">
                    <p:tgtEl>
                      <p:spTgt spid="13"/>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3"/>
                                        </p:tgtEl>
                                      </p:cBhvr>
                                    </p:cmd>
                                  </p:childTnLst>
                                </p:cTn>
                              </p:par>
                            </p:childTnLst>
                          </p:cTn>
                        </p:par>
                      </p:childTnLst>
                    </p:cTn>
                  </p:par>
                </p:childTnLst>
              </p:cTn>
              <p:nextCondLst>
                <p:cond evt="onClick" delay="0">
                  <p:tgtEl>
                    <p:spTgt spid="13"/>
                  </p:tgtEl>
                </p:cond>
              </p:nextCondLst>
            </p:seq>
            <p:video>
              <p:cMediaNode vol="80000">
                <p:cTn id="24" fill="remove" display="0">
                  <p:stCondLst>
                    <p:cond delay="indefinite"/>
                  </p:stCondLst>
                </p:cTn>
                <p:tgtEl>
                  <p:spTgt spid="13"/>
                </p:tgtEl>
              </p:cMediaNode>
            </p:video>
            <p:seq concurrent="1" nextAc="seek">
              <p:cTn id="25" restart="whenNotActive" fill="hold" evtFilter="cancelBubble" nodeType="interactiveSeq">
                <p:stCondLst>
                  <p:cond evt="onClick" delay="0">
                    <p:tgtEl>
                      <p:spTgt spid="14"/>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4"/>
                                        </p:tgtEl>
                                      </p:cBhvr>
                                    </p:cmd>
                                  </p:childTnLst>
                                </p:cTn>
                              </p:par>
                            </p:childTnLst>
                          </p:cTn>
                        </p:par>
                      </p:childTnLst>
                    </p:cTn>
                  </p:par>
                </p:childTnLst>
              </p:cTn>
              <p:nextCondLst>
                <p:cond evt="onClick" delay="0">
                  <p:tgtEl>
                    <p:spTgt spid="14"/>
                  </p:tgtEl>
                </p:cond>
              </p:nextCondLst>
            </p:seq>
            <p:video>
              <p:cMediaNode vol="80000">
                <p:cTn id="30" fill="remove" display="0">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764648" y="447260"/>
            <a:ext cx="4992624" cy="1243584"/>
          </a:xfrm>
        </p:spPr>
        <p:txBody>
          <a:bodyPr vert="horz" lIns="91440" tIns="45720" rIns="91440" bIns="45720" rtlCol="0" anchor="ctr">
            <a:normAutofit/>
          </a:bodyPr>
          <a:lstStyle/>
          <a:p>
            <a:r>
              <a:rPr lang="en" dirty="0">
                <a:latin typeface="Goudy Old Style" panose="02020502050305020303" pitchFamily="18" charset="77"/>
              </a:rPr>
              <a:t>NN for IRIS</a:t>
            </a:r>
            <a:endParaRPr lang="en-US" dirty="0">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498493" y="2846379"/>
            <a:ext cx="5065776" cy="2865338"/>
          </a:xfrm>
        </p:spPr>
        <p:txBody>
          <a:bodyPr anchor="t">
            <a:normAutofit/>
          </a:bodyPr>
          <a:lstStyle/>
          <a:p>
            <a:r>
              <a:rPr lang="en-GB" sz="2400">
                <a:latin typeface="+mj-lt"/>
              </a:rPr>
              <a:t>Simulated with </a:t>
            </a:r>
            <a:r>
              <a:rPr lang="en-GB" sz="2400" err="1">
                <a:latin typeface="+mj-lt"/>
              </a:rPr>
              <a:t>Tensorflow</a:t>
            </a:r>
            <a:endParaRPr lang="en-GB" sz="2400">
              <a:latin typeface="+mj-lt"/>
              <a:ea typeface="+mn-lt"/>
              <a:cs typeface="+mn-lt"/>
            </a:endParaRPr>
          </a:p>
          <a:p>
            <a:endParaRPr lang="en-GB" sz="2400">
              <a:latin typeface="+mj-lt"/>
              <a:ea typeface="+mn-lt"/>
              <a:cs typeface="+mn-lt"/>
            </a:endParaRPr>
          </a:p>
          <a:p>
            <a:r>
              <a:rPr lang="en-GB" sz="2400">
                <a:latin typeface="+mj-lt"/>
                <a:ea typeface="+mn-lt"/>
                <a:cs typeface="+mn-lt"/>
              </a:rPr>
              <a:t>IRIS dataset</a:t>
            </a:r>
            <a:endParaRPr lang="en-GB" sz="2400">
              <a:latin typeface="+mj-lt"/>
            </a:endParaRPr>
          </a:p>
          <a:p>
            <a:pPr marL="0" indent="0">
              <a:buNone/>
            </a:pPr>
            <a:endParaRPr lang="en-GB" sz="2400">
              <a:latin typeface="+mj-lt"/>
              <a:cs typeface="Calibri"/>
            </a:endParaRPr>
          </a:p>
          <a:p>
            <a:r>
              <a:rPr lang="en-GB" sz="2400">
                <a:latin typeface="+mj-lt"/>
              </a:rPr>
              <a:t>Backpropagation results</a:t>
            </a:r>
          </a:p>
          <a:p>
            <a:pPr lvl="1"/>
            <a:r>
              <a:rPr lang="en-GB" sz="2000">
                <a:latin typeface="+mj-lt"/>
              </a:rPr>
              <a:t>Accuracy = 93.333%</a:t>
            </a:r>
          </a:p>
          <a:p>
            <a:endParaRPr lang="en-GB" sz="2400">
              <a:latin typeface="+mj-lt"/>
            </a:endParaRPr>
          </a:p>
          <a:p>
            <a:endParaRPr lang="en-GB" sz="2000">
              <a:latin typeface="+mj-lt"/>
            </a:endParaRPr>
          </a:p>
          <a:p>
            <a:endParaRPr lang="en-GB" sz="800">
              <a:latin typeface="+mj-lt"/>
            </a:endParaRPr>
          </a:p>
          <a:p>
            <a:endParaRPr lang="en-GB" sz="2400">
              <a:latin typeface="+mj-lt"/>
            </a:endParaRPr>
          </a:p>
          <a:p>
            <a:endParaRPr lang="en-GB" sz="2000" baseline="-25000">
              <a:latin typeface="+mj-lt"/>
            </a:endParaRPr>
          </a:p>
          <a:p>
            <a:endParaRPr lang="en-GB" sz="2000">
              <a:latin typeface="+mj-lt"/>
            </a:endParaRPr>
          </a:p>
        </p:txBody>
      </p:sp>
      <p:pic>
        <p:nvPicPr>
          <p:cNvPr id="6" name="Image 6" descr="Une image contenant fleur, plante, violet, photo&#10;&#10;Description générée avec un niveau de confiance très élevé">
            <a:extLst>
              <a:ext uri="{FF2B5EF4-FFF2-40B4-BE49-F238E27FC236}">
                <a16:creationId xmlns:a16="http://schemas.microsoft.com/office/drawing/2014/main" id="{D5F079C7-252F-4928-B28C-2BDB7CAA652E}"/>
              </a:ext>
            </a:extLst>
          </p:cNvPr>
          <p:cNvPicPr>
            <a:picLocks noChangeAspect="1"/>
          </p:cNvPicPr>
          <p:nvPr/>
        </p:nvPicPr>
        <p:blipFill>
          <a:blip r:embed="rId3"/>
          <a:stretch>
            <a:fillRect/>
          </a:stretch>
        </p:blipFill>
        <p:spPr>
          <a:xfrm>
            <a:off x="5358066" y="4023741"/>
            <a:ext cx="6305219" cy="2386999"/>
          </a:xfrm>
          <a:prstGeom prst="rect">
            <a:avLst/>
          </a:prstGeom>
        </p:spPr>
      </p:pic>
      <p:pic>
        <p:nvPicPr>
          <p:cNvPr id="11" name="Image 4" descr="Une image contenant texte, carte&#10;&#10;Description générée avec un niveau de confiance très élevé">
            <a:extLst>
              <a:ext uri="{FF2B5EF4-FFF2-40B4-BE49-F238E27FC236}">
                <a16:creationId xmlns:a16="http://schemas.microsoft.com/office/drawing/2014/main" id="{C2B4E112-5111-6D43-AB79-7064354C9AA6}"/>
              </a:ext>
            </a:extLst>
          </p:cNvPr>
          <p:cNvPicPr>
            <a:picLocks noChangeAspect="1"/>
          </p:cNvPicPr>
          <p:nvPr/>
        </p:nvPicPr>
        <p:blipFill>
          <a:blip r:embed="rId4"/>
          <a:stretch>
            <a:fillRect/>
          </a:stretch>
        </p:blipFill>
        <p:spPr>
          <a:xfrm>
            <a:off x="6154485" y="612152"/>
            <a:ext cx="4712380" cy="3163617"/>
          </a:xfrm>
          <a:prstGeom prst="rect">
            <a:avLst/>
          </a:prstGeom>
        </p:spPr>
      </p:pic>
    </p:spTree>
    <p:extLst>
      <p:ext uri="{BB962C8B-B14F-4D97-AF65-F5344CB8AC3E}">
        <p14:creationId xmlns:p14="http://schemas.microsoft.com/office/powerpoint/2010/main" val="2949392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5441FD-A145-452B-9327-135C69A7648A}"/>
              </a:ext>
            </a:extLst>
          </p:cNvPr>
          <p:cNvPicPr>
            <a:picLocks noChangeAspect="1"/>
          </p:cNvPicPr>
          <p:nvPr/>
        </p:nvPicPr>
        <p:blipFill>
          <a:blip r:embed="rId3"/>
          <a:stretch>
            <a:fillRect/>
          </a:stretch>
        </p:blipFill>
        <p:spPr>
          <a:xfrm>
            <a:off x="566828" y="1763917"/>
            <a:ext cx="4595258" cy="3871295"/>
          </a:xfrm>
          <a:prstGeom prst="rect">
            <a:avLst/>
          </a:prstGeom>
        </p:spPr>
      </p:pic>
      <p:cxnSp>
        <p:nvCxnSpPr>
          <p:cNvPr id="9" name="Straight Arrow Connector 8">
            <a:extLst>
              <a:ext uri="{FF2B5EF4-FFF2-40B4-BE49-F238E27FC236}">
                <a16:creationId xmlns:a16="http://schemas.microsoft.com/office/drawing/2014/main" id="{9BF1D574-4FD0-4F11-9491-C2EA4F946EE9}"/>
              </a:ext>
            </a:extLst>
          </p:cNvPr>
          <p:cNvCxnSpPr>
            <a:cxnSpLocks/>
          </p:cNvCxnSpPr>
          <p:nvPr/>
        </p:nvCxnSpPr>
        <p:spPr>
          <a:xfrm flipV="1">
            <a:off x="4114800" y="2857500"/>
            <a:ext cx="2484783" cy="347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F744AB8E-2966-487F-ABD8-1F3502AD1B5F}"/>
              </a:ext>
            </a:extLst>
          </p:cNvPr>
          <p:cNvSpPr/>
          <p:nvPr/>
        </p:nvSpPr>
        <p:spPr>
          <a:xfrm>
            <a:off x="8281396" y="2737135"/>
            <a:ext cx="428676"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2.3</a:t>
            </a:r>
          </a:p>
        </p:txBody>
      </p:sp>
      <p:sp>
        <p:nvSpPr>
          <p:cNvPr id="48" name="Rectangle: Rounded Corners 47">
            <a:extLst>
              <a:ext uri="{FF2B5EF4-FFF2-40B4-BE49-F238E27FC236}">
                <a16:creationId xmlns:a16="http://schemas.microsoft.com/office/drawing/2014/main" id="{6649160B-58E5-4B96-8BF0-BFDCD78FAF72}"/>
              </a:ext>
            </a:extLst>
          </p:cNvPr>
          <p:cNvSpPr/>
          <p:nvPr/>
        </p:nvSpPr>
        <p:spPr>
          <a:xfrm>
            <a:off x="7734587" y="2737135"/>
            <a:ext cx="428676"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3.7</a:t>
            </a:r>
          </a:p>
        </p:txBody>
      </p:sp>
      <p:sp>
        <p:nvSpPr>
          <p:cNvPr id="79" name="TextBox 78">
            <a:extLst>
              <a:ext uri="{FF2B5EF4-FFF2-40B4-BE49-F238E27FC236}">
                <a16:creationId xmlns:a16="http://schemas.microsoft.com/office/drawing/2014/main" id="{A3E26886-2F6E-44F5-A583-709BF0539BF4}"/>
              </a:ext>
            </a:extLst>
          </p:cNvPr>
          <p:cNvSpPr txBox="1"/>
          <p:nvPr/>
        </p:nvSpPr>
        <p:spPr>
          <a:xfrm>
            <a:off x="6582802" y="2484784"/>
            <a:ext cx="1188538" cy="646331"/>
          </a:xfrm>
          <a:prstGeom prst="rect">
            <a:avLst/>
          </a:prstGeom>
          <a:noFill/>
        </p:spPr>
        <p:txBody>
          <a:bodyPr wrap="square" rtlCol="0">
            <a:spAutoFit/>
          </a:bodyPr>
          <a:lstStyle/>
          <a:p>
            <a:pPr algn="r"/>
            <a:r>
              <a:rPr lang="en-GB" sz="3600" b="1" dirty="0">
                <a:latin typeface="+mj-lt"/>
              </a:rPr>
              <a:t>x</a:t>
            </a:r>
            <a:r>
              <a:rPr lang="en-GB" sz="3600" dirty="0">
                <a:latin typeface="+mj-lt"/>
              </a:rPr>
              <a:t> = [</a:t>
            </a:r>
          </a:p>
        </p:txBody>
      </p:sp>
      <p:sp>
        <p:nvSpPr>
          <p:cNvPr id="80" name="TextBox 79">
            <a:extLst>
              <a:ext uri="{FF2B5EF4-FFF2-40B4-BE49-F238E27FC236}">
                <a16:creationId xmlns:a16="http://schemas.microsoft.com/office/drawing/2014/main" id="{90C5F583-BB05-46A0-96C6-F98CCBD4532C}"/>
              </a:ext>
            </a:extLst>
          </p:cNvPr>
          <p:cNvSpPr txBox="1"/>
          <p:nvPr/>
        </p:nvSpPr>
        <p:spPr>
          <a:xfrm>
            <a:off x="8646949" y="2484783"/>
            <a:ext cx="499084" cy="646331"/>
          </a:xfrm>
          <a:prstGeom prst="rect">
            <a:avLst/>
          </a:prstGeom>
          <a:noFill/>
        </p:spPr>
        <p:txBody>
          <a:bodyPr wrap="square" rtlCol="0">
            <a:spAutoFit/>
          </a:bodyPr>
          <a:lstStyle/>
          <a:p>
            <a:r>
              <a:rPr lang="en-GB" sz="3600" dirty="0">
                <a:latin typeface="+mj-lt"/>
              </a:rPr>
              <a:t>]</a:t>
            </a:r>
          </a:p>
        </p:txBody>
      </p:sp>
      <p:sp>
        <p:nvSpPr>
          <p:cNvPr id="81" name="Rectangle: Rounded Corners 80">
            <a:extLst>
              <a:ext uri="{FF2B5EF4-FFF2-40B4-BE49-F238E27FC236}">
                <a16:creationId xmlns:a16="http://schemas.microsoft.com/office/drawing/2014/main" id="{F27E1B65-57E4-4BEB-80EE-5960E32CD420}"/>
              </a:ext>
            </a:extLst>
          </p:cNvPr>
          <p:cNvSpPr/>
          <p:nvPr/>
        </p:nvSpPr>
        <p:spPr>
          <a:xfrm>
            <a:off x="7746454"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rPr>
              <a:t>2</a:t>
            </a:r>
          </a:p>
        </p:txBody>
      </p:sp>
      <p:sp>
        <p:nvSpPr>
          <p:cNvPr id="82" name="Rectangle: Rounded Corners 81">
            <a:extLst>
              <a:ext uri="{FF2B5EF4-FFF2-40B4-BE49-F238E27FC236}">
                <a16:creationId xmlns:a16="http://schemas.microsoft.com/office/drawing/2014/main" id="{EA663698-D171-4A14-9E99-E8D3F25127FE}"/>
              </a:ext>
            </a:extLst>
          </p:cNvPr>
          <p:cNvSpPr/>
          <p:nvPr/>
        </p:nvSpPr>
        <p:spPr>
          <a:xfrm>
            <a:off x="8006846"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rPr>
              <a:t>3</a:t>
            </a:r>
          </a:p>
        </p:txBody>
      </p:sp>
      <p:sp>
        <p:nvSpPr>
          <p:cNvPr id="83" name="Rectangle: Rounded Corners 82">
            <a:extLst>
              <a:ext uri="{FF2B5EF4-FFF2-40B4-BE49-F238E27FC236}">
                <a16:creationId xmlns:a16="http://schemas.microsoft.com/office/drawing/2014/main" id="{2C493A70-0EB9-428D-AC84-94FE56F35295}"/>
              </a:ext>
            </a:extLst>
          </p:cNvPr>
          <p:cNvSpPr/>
          <p:nvPr/>
        </p:nvSpPr>
        <p:spPr>
          <a:xfrm>
            <a:off x="8267238" y="3832388"/>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rPr>
              <a:t>1</a:t>
            </a:r>
          </a:p>
        </p:txBody>
      </p:sp>
      <p:sp>
        <p:nvSpPr>
          <p:cNvPr id="84" name="Rectangle: Rounded Corners 83">
            <a:extLst>
              <a:ext uri="{FF2B5EF4-FFF2-40B4-BE49-F238E27FC236}">
                <a16:creationId xmlns:a16="http://schemas.microsoft.com/office/drawing/2014/main" id="{C8D43E9A-F0E8-4626-8681-AA89718B995E}"/>
              </a:ext>
            </a:extLst>
          </p:cNvPr>
          <p:cNvSpPr/>
          <p:nvPr/>
        </p:nvSpPr>
        <p:spPr>
          <a:xfrm>
            <a:off x="8527629"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rPr>
              <a:t>0</a:t>
            </a:r>
          </a:p>
        </p:txBody>
      </p:sp>
      <p:sp>
        <p:nvSpPr>
          <p:cNvPr id="85" name="Rectangle: Rounded Corners 84">
            <a:extLst>
              <a:ext uri="{FF2B5EF4-FFF2-40B4-BE49-F238E27FC236}">
                <a16:creationId xmlns:a16="http://schemas.microsoft.com/office/drawing/2014/main" id="{1810651F-5F7F-4652-812E-875CA444C1EB}"/>
              </a:ext>
            </a:extLst>
          </p:cNvPr>
          <p:cNvSpPr/>
          <p:nvPr/>
        </p:nvSpPr>
        <p:spPr>
          <a:xfrm>
            <a:off x="8790317"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rPr>
              <a:t>3</a:t>
            </a:r>
          </a:p>
        </p:txBody>
      </p:sp>
      <p:sp>
        <p:nvSpPr>
          <p:cNvPr id="86" name="Rectangle: Rounded Corners 85">
            <a:extLst>
              <a:ext uri="{FF2B5EF4-FFF2-40B4-BE49-F238E27FC236}">
                <a16:creationId xmlns:a16="http://schemas.microsoft.com/office/drawing/2014/main" id="{F6FBEABE-F503-4B45-B10A-752A3BB906B0}"/>
              </a:ext>
            </a:extLst>
          </p:cNvPr>
          <p:cNvSpPr/>
          <p:nvPr/>
        </p:nvSpPr>
        <p:spPr>
          <a:xfrm>
            <a:off x="9053478"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rPr>
              <a:t>2</a:t>
            </a:r>
          </a:p>
        </p:txBody>
      </p:sp>
      <p:sp>
        <p:nvSpPr>
          <p:cNvPr id="87" name="Rectangle: Rounded Corners 86">
            <a:extLst>
              <a:ext uri="{FF2B5EF4-FFF2-40B4-BE49-F238E27FC236}">
                <a16:creationId xmlns:a16="http://schemas.microsoft.com/office/drawing/2014/main" id="{36F21488-68C6-415A-87D7-46A93DF747F6}"/>
              </a:ext>
            </a:extLst>
          </p:cNvPr>
          <p:cNvSpPr/>
          <p:nvPr/>
        </p:nvSpPr>
        <p:spPr>
          <a:xfrm>
            <a:off x="9312545"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rPr>
              <a:t>5</a:t>
            </a:r>
          </a:p>
        </p:txBody>
      </p:sp>
      <p:sp>
        <p:nvSpPr>
          <p:cNvPr id="88" name="Rectangle: Rounded Corners 87">
            <a:extLst>
              <a:ext uri="{FF2B5EF4-FFF2-40B4-BE49-F238E27FC236}">
                <a16:creationId xmlns:a16="http://schemas.microsoft.com/office/drawing/2014/main" id="{8934136B-A17E-4FFC-AE67-CD1C3A107AF7}"/>
              </a:ext>
            </a:extLst>
          </p:cNvPr>
          <p:cNvSpPr/>
          <p:nvPr/>
        </p:nvSpPr>
        <p:spPr>
          <a:xfrm>
            <a:off x="9569195" y="3827868"/>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rPr>
              <a:t>7</a:t>
            </a:r>
          </a:p>
        </p:txBody>
      </p:sp>
      <p:sp>
        <p:nvSpPr>
          <p:cNvPr id="89" name="Rectangle: Rounded Corners 88">
            <a:extLst>
              <a:ext uri="{FF2B5EF4-FFF2-40B4-BE49-F238E27FC236}">
                <a16:creationId xmlns:a16="http://schemas.microsoft.com/office/drawing/2014/main" id="{F56ED4F9-F231-43FA-AF4F-72C8BFE136E0}"/>
              </a:ext>
            </a:extLst>
          </p:cNvPr>
          <p:cNvSpPr/>
          <p:nvPr/>
        </p:nvSpPr>
        <p:spPr>
          <a:xfrm>
            <a:off x="9832356" y="3827868"/>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rPr>
              <a:t>4</a:t>
            </a:r>
          </a:p>
        </p:txBody>
      </p:sp>
      <p:sp>
        <p:nvSpPr>
          <p:cNvPr id="114" name="TextBox 113">
            <a:extLst>
              <a:ext uri="{FF2B5EF4-FFF2-40B4-BE49-F238E27FC236}">
                <a16:creationId xmlns:a16="http://schemas.microsoft.com/office/drawing/2014/main" id="{98F6E345-C833-4635-905B-0A3E4412FC37}"/>
              </a:ext>
            </a:extLst>
          </p:cNvPr>
          <p:cNvSpPr txBox="1"/>
          <p:nvPr/>
        </p:nvSpPr>
        <p:spPr>
          <a:xfrm>
            <a:off x="6599583" y="3578366"/>
            <a:ext cx="1188538" cy="646331"/>
          </a:xfrm>
          <a:prstGeom prst="rect">
            <a:avLst/>
          </a:prstGeom>
          <a:noFill/>
        </p:spPr>
        <p:txBody>
          <a:bodyPr wrap="square" rtlCol="0">
            <a:spAutoFit/>
          </a:bodyPr>
          <a:lstStyle/>
          <a:p>
            <a:pPr algn="r"/>
            <a:r>
              <a:rPr lang="en-GB" sz="3600" b="1" i="1" dirty="0">
                <a:latin typeface="+mj-lt"/>
              </a:rPr>
              <a:t>x</a:t>
            </a:r>
            <a:r>
              <a:rPr lang="en-GB" sz="3600" i="1" dirty="0">
                <a:latin typeface="+mj-lt"/>
              </a:rPr>
              <a:t> </a:t>
            </a:r>
            <a:r>
              <a:rPr lang="en-GB" sz="3600" dirty="0">
                <a:latin typeface="+mj-lt"/>
              </a:rPr>
              <a:t>=</a:t>
            </a:r>
            <a:r>
              <a:rPr lang="en-GB" sz="3600" i="1" dirty="0">
                <a:latin typeface="+mj-lt"/>
              </a:rPr>
              <a:t> </a:t>
            </a:r>
            <a:r>
              <a:rPr lang="en-GB" sz="3600" dirty="0">
                <a:latin typeface="+mj-lt"/>
              </a:rPr>
              <a:t>[</a:t>
            </a:r>
          </a:p>
        </p:txBody>
      </p:sp>
      <p:sp>
        <p:nvSpPr>
          <p:cNvPr id="115" name="TextBox 114">
            <a:extLst>
              <a:ext uri="{FF2B5EF4-FFF2-40B4-BE49-F238E27FC236}">
                <a16:creationId xmlns:a16="http://schemas.microsoft.com/office/drawing/2014/main" id="{3A6F3EEC-5742-4203-A98A-F982B0E1AC92}"/>
              </a:ext>
            </a:extLst>
          </p:cNvPr>
          <p:cNvSpPr txBox="1"/>
          <p:nvPr/>
        </p:nvSpPr>
        <p:spPr>
          <a:xfrm>
            <a:off x="10753294" y="3578366"/>
            <a:ext cx="499084" cy="646331"/>
          </a:xfrm>
          <a:prstGeom prst="rect">
            <a:avLst/>
          </a:prstGeom>
          <a:noFill/>
        </p:spPr>
        <p:txBody>
          <a:bodyPr wrap="square" rtlCol="0">
            <a:spAutoFit/>
          </a:bodyPr>
          <a:lstStyle/>
          <a:p>
            <a:r>
              <a:rPr lang="en-GB" sz="3600" dirty="0">
                <a:latin typeface="+mj-lt"/>
              </a:rPr>
              <a:t>]</a:t>
            </a:r>
          </a:p>
        </p:txBody>
      </p:sp>
      <p:sp>
        <p:nvSpPr>
          <p:cNvPr id="116" name="Rectangle: Rounded Corners 115">
            <a:extLst>
              <a:ext uri="{FF2B5EF4-FFF2-40B4-BE49-F238E27FC236}">
                <a16:creationId xmlns:a16="http://schemas.microsoft.com/office/drawing/2014/main" id="{E216B3B2-6837-4659-B022-18D9768B9BD0}"/>
              </a:ext>
            </a:extLst>
          </p:cNvPr>
          <p:cNvSpPr/>
          <p:nvPr/>
        </p:nvSpPr>
        <p:spPr>
          <a:xfrm>
            <a:off x="10094483" y="3827868"/>
            <a:ext cx="730826"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rPr>
              <a:t>…</a:t>
            </a:r>
          </a:p>
        </p:txBody>
      </p:sp>
      <p:sp>
        <p:nvSpPr>
          <p:cNvPr id="117" name="TextBox 116">
            <a:extLst>
              <a:ext uri="{FF2B5EF4-FFF2-40B4-BE49-F238E27FC236}">
                <a16:creationId xmlns:a16="http://schemas.microsoft.com/office/drawing/2014/main" id="{203A525E-6EE2-45EE-917B-4038048D9095}"/>
              </a:ext>
            </a:extLst>
          </p:cNvPr>
          <p:cNvSpPr txBox="1"/>
          <p:nvPr/>
        </p:nvSpPr>
        <p:spPr>
          <a:xfrm>
            <a:off x="5964464" y="3200586"/>
            <a:ext cx="1270238" cy="369332"/>
          </a:xfrm>
          <a:prstGeom prst="rect">
            <a:avLst/>
          </a:prstGeom>
          <a:noFill/>
        </p:spPr>
        <p:txBody>
          <a:bodyPr wrap="square" rtlCol="0">
            <a:spAutoFit/>
          </a:bodyPr>
          <a:lstStyle/>
          <a:p>
            <a:r>
              <a:rPr lang="en-GB" dirty="0"/>
              <a:t>Often:</a:t>
            </a:r>
          </a:p>
        </p:txBody>
      </p:sp>
      <p:sp>
        <p:nvSpPr>
          <p:cNvPr id="128" name="TextBox 127">
            <a:extLst>
              <a:ext uri="{FF2B5EF4-FFF2-40B4-BE49-F238E27FC236}">
                <a16:creationId xmlns:a16="http://schemas.microsoft.com/office/drawing/2014/main" id="{09A07CEA-516E-4156-B0FA-05AA2C9ABA39}"/>
              </a:ext>
            </a:extLst>
          </p:cNvPr>
          <p:cNvSpPr txBox="1"/>
          <p:nvPr/>
        </p:nvSpPr>
        <p:spPr>
          <a:xfrm>
            <a:off x="5935546" y="1581890"/>
            <a:ext cx="4754949" cy="646331"/>
          </a:xfrm>
          <a:prstGeom prst="rect">
            <a:avLst/>
          </a:prstGeom>
          <a:noFill/>
        </p:spPr>
        <p:txBody>
          <a:bodyPr wrap="square" rtlCol="0">
            <a:spAutoFit/>
          </a:bodyPr>
          <a:lstStyle/>
          <a:p>
            <a:r>
              <a:rPr lang="en-GB" sz="3600" b="1" u="sng" dirty="0">
                <a:latin typeface="+mj-lt"/>
              </a:rPr>
              <a:t>How do we find f(x)?</a:t>
            </a:r>
          </a:p>
        </p:txBody>
      </p:sp>
      <p:sp>
        <p:nvSpPr>
          <p:cNvPr id="131" name="Oval 130">
            <a:extLst>
              <a:ext uri="{FF2B5EF4-FFF2-40B4-BE49-F238E27FC236}">
                <a16:creationId xmlns:a16="http://schemas.microsoft.com/office/drawing/2014/main" id="{DAA097E4-B8E7-4FBC-87D0-E4C3C8B50497}"/>
              </a:ext>
            </a:extLst>
          </p:cNvPr>
          <p:cNvSpPr/>
          <p:nvPr/>
        </p:nvSpPr>
        <p:spPr>
          <a:xfrm>
            <a:off x="3823842" y="2792232"/>
            <a:ext cx="249684" cy="2387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Titre 1">
            <a:extLst>
              <a:ext uri="{FF2B5EF4-FFF2-40B4-BE49-F238E27FC236}">
                <a16:creationId xmlns:a16="http://schemas.microsoft.com/office/drawing/2014/main" id="{6D38D4D2-EC27-45B6-BA7A-04FE9868151F}"/>
              </a:ext>
            </a:extLst>
          </p:cNvPr>
          <p:cNvSpPr txBox="1">
            <a:spLocks/>
          </p:cNvSpPr>
          <p:nvPr/>
        </p:nvSpPr>
        <p:spPr>
          <a:xfrm>
            <a:off x="764648" y="447260"/>
            <a:ext cx="4992624"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Goudy Old Style" panose="02020502050305020303" pitchFamily="18" charset="77"/>
              </a:rPr>
              <a:t>PSO-NN</a:t>
            </a:r>
            <a:endParaRPr lang="en-US" dirty="0">
              <a:latin typeface="Goudy Old Style" panose="02020502050305020303" pitchFamily="18" charset="77"/>
            </a:endParaRPr>
          </a:p>
        </p:txBody>
      </p:sp>
    </p:spTree>
    <p:extLst>
      <p:ext uri="{BB962C8B-B14F-4D97-AF65-F5344CB8AC3E}">
        <p14:creationId xmlns:p14="http://schemas.microsoft.com/office/powerpoint/2010/main" val="14060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79" grpId="0"/>
      <p:bldP spid="80" grpId="0"/>
      <p:bldP spid="81" grpId="0" animBg="1"/>
      <p:bldP spid="82" grpId="0" animBg="1"/>
      <p:bldP spid="83" grpId="0" animBg="1"/>
      <p:bldP spid="84" grpId="0" animBg="1"/>
      <p:bldP spid="85" grpId="0" animBg="1"/>
      <p:bldP spid="86" grpId="0" animBg="1"/>
      <p:bldP spid="87" grpId="0" animBg="1"/>
      <p:bldP spid="88" grpId="0" animBg="1"/>
      <p:bldP spid="89" grpId="0" animBg="1"/>
      <p:bldP spid="114" grpId="0"/>
      <p:bldP spid="115" grpId="0"/>
      <p:bldP spid="116" grpId="0" animBg="1"/>
      <p:bldP spid="117" grpId="0"/>
      <p:bldP spid="128" grpId="0"/>
      <p:bldP spid="1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8F8AAD86-7801-4164-AF9F-FF632235C5AC}"/>
              </a:ext>
            </a:extLst>
          </p:cNvPr>
          <p:cNvGrpSpPr/>
          <p:nvPr/>
        </p:nvGrpSpPr>
        <p:grpSpPr>
          <a:xfrm>
            <a:off x="909457" y="3174656"/>
            <a:ext cx="10051349" cy="685734"/>
            <a:chOff x="909457" y="3174656"/>
            <a:chExt cx="10051349" cy="685734"/>
          </a:xfrm>
        </p:grpSpPr>
        <p:sp>
          <p:nvSpPr>
            <p:cNvPr id="140" name="Rectangle: Rounded Corners 139">
              <a:extLst>
                <a:ext uri="{FF2B5EF4-FFF2-40B4-BE49-F238E27FC236}">
                  <a16:creationId xmlns:a16="http://schemas.microsoft.com/office/drawing/2014/main" id="{0151DDB1-754B-478D-B85F-099EB5579D30}"/>
                </a:ext>
              </a:extLst>
            </p:cNvPr>
            <p:cNvSpPr/>
            <p:nvPr/>
          </p:nvSpPr>
          <p:spPr>
            <a:xfrm>
              <a:off x="2165664"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a:t>
              </a:r>
            </a:p>
          </p:txBody>
        </p:sp>
        <p:sp>
          <p:nvSpPr>
            <p:cNvPr id="141" name="Rectangle: Rounded Corners 140">
              <a:extLst>
                <a:ext uri="{FF2B5EF4-FFF2-40B4-BE49-F238E27FC236}">
                  <a16:creationId xmlns:a16="http://schemas.microsoft.com/office/drawing/2014/main" id="{62261668-2F8E-4BD7-9693-8FB078A8119E}"/>
                </a:ext>
              </a:extLst>
            </p:cNvPr>
            <p:cNvSpPr/>
            <p:nvPr/>
          </p:nvSpPr>
          <p:spPr>
            <a:xfrm>
              <a:off x="2426056"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42" name="Rectangle: Rounded Corners 141">
              <a:extLst>
                <a:ext uri="{FF2B5EF4-FFF2-40B4-BE49-F238E27FC236}">
                  <a16:creationId xmlns:a16="http://schemas.microsoft.com/office/drawing/2014/main" id="{3D4B380E-CD79-477C-81D4-86E041F6694D}"/>
                </a:ext>
              </a:extLst>
            </p:cNvPr>
            <p:cNvSpPr/>
            <p:nvPr/>
          </p:nvSpPr>
          <p:spPr>
            <a:xfrm>
              <a:off x="2686448" y="342867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a:t>
              </a:r>
            </a:p>
          </p:txBody>
        </p:sp>
        <p:sp>
          <p:nvSpPr>
            <p:cNvPr id="143" name="Rectangle: Rounded Corners 142">
              <a:extLst>
                <a:ext uri="{FF2B5EF4-FFF2-40B4-BE49-F238E27FC236}">
                  <a16:creationId xmlns:a16="http://schemas.microsoft.com/office/drawing/2014/main" id="{821C1A55-E27D-466F-B04C-AC7F95000C28}"/>
                </a:ext>
              </a:extLst>
            </p:cNvPr>
            <p:cNvSpPr/>
            <p:nvPr/>
          </p:nvSpPr>
          <p:spPr>
            <a:xfrm>
              <a:off x="2946839"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0</a:t>
              </a:r>
            </a:p>
          </p:txBody>
        </p:sp>
        <p:sp>
          <p:nvSpPr>
            <p:cNvPr id="144" name="Rectangle: Rounded Corners 143">
              <a:extLst>
                <a:ext uri="{FF2B5EF4-FFF2-40B4-BE49-F238E27FC236}">
                  <a16:creationId xmlns:a16="http://schemas.microsoft.com/office/drawing/2014/main" id="{9FFB6AFA-D08E-438E-85CF-C9EFEEDB276B}"/>
                </a:ext>
              </a:extLst>
            </p:cNvPr>
            <p:cNvSpPr/>
            <p:nvPr/>
          </p:nvSpPr>
          <p:spPr>
            <a:xfrm>
              <a:off x="3209527"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45" name="Rectangle: Rounded Corners 144">
              <a:extLst>
                <a:ext uri="{FF2B5EF4-FFF2-40B4-BE49-F238E27FC236}">
                  <a16:creationId xmlns:a16="http://schemas.microsoft.com/office/drawing/2014/main" id="{B93E6912-8CDC-4475-A568-8743538F8F3B}"/>
                </a:ext>
              </a:extLst>
            </p:cNvPr>
            <p:cNvSpPr/>
            <p:nvPr/>
          </p:nvSpPr>
          <p:spPr>
            <a:xfrm>
              <a:off x="3472688"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a:t>
              </a:r>
            </a:p>
          </p:txBody>
        </p:sp>
        <p:sp>
          <p:nvSpPr>
            <p:cNvPr id="146" name="Rectangle: Rounded Corners 145">
              <a:extLst>
                <a:ext uri="{FF2B5EF4-FFF2-40B4-BE49-F238E27FC236}">
                  <a16:creationId xmlns:a16="http://schemas.microsoft.com/office/drawing/2014/main" id="{878A7B82-60BD-4306-890D-D011992D1A20}"/>
                </a:ext>
              </a:extLst>
            </p:cNvPr>
            <p:cNvSpPr/>
            <p:nvPr/>
          </p:nvSpPr>
          <p:spPr>
            <a:xfrm>
              <a:off x="3731755"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5</a:t>
              </a:r>
            </a:p>
          </p:txBody>
        </p:sp>
        <p:sp>
          <p:nvSpPr>
            <p:cNvPr id="147" name="Rectangle: Rounded Corners 146">
              <a:extLst>
                <a:ext uri="{FF2B5EF4-FFF2-40B4-BE49-F238E27FC236}">
                  <a16:creationId xmlns:a16="http://schemas.microsoft.com/office/drawing/2014/main" id="{48C35E1A-7BBF-4B3A-A7DD-930D5E785A93}"/>
                </a:ext>
              </a:extLst>
            </p:cNvPr>
            <p:cNvSpPr/>
            <p:nvPr/>
          </p:nvSpPr>
          <p:spPr>
            <a:xfrm>
              <a:off x="3988405" y="342415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7</a:t>
              </a:r>
            </a:p>
          </p:txBody>
        </p:sp>
        <p:sp>
          <p:nvSpPr>
            <p:cNvPr id="148" name="Rectangle: Rounded Corners 147">
              <a:extLst>
                <a:ext uri="{FF2B5EF4-FFF2-40B4-BE49-F238E27FC236}">
                  <a16:creationId xmlns:a16="http://schemas.microsoft.com/office/drawing/2014/main" id="{40B0CC5C-9DC0-4C43-A6A4-C7D7238F8712}"/>
                </a:ext>
              </a:extLst>
            </p:cNvPr>
            <p:cNvSpPr/>
            <p:nvPr/>
          </p:nvSpPr>
          <p:spPr>
            <a:xfrm>
              <a:off x="4251566" y="342415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4</a:t>
              </a:r>
            </a:p>
          </p:txBody>
        </p:sp>
        <p:sp>
          <p:nvSpPr>
            <p:cNvPr id="149" name="Rectangle: Rounded Corners 148">
              <a:extLst>
                <a:ext uri="{FF2B5EF4-FFF2-40B4-BE49-F238E27FC236}">
                  <a16:creationId xmlns:a16="http://schemas.microsoft.com/office/drawing/2014/main" id="{2AB41606-6B01-400F-B81D-78AC9A614C0B}"/>
                </a:ext>
              </a:extLst>
            </p:cNvPr>
            <p:cNvSpPr/>
            <p:nvPr/>
          </p:nvSpPr>
          <p:spPr>
            <a:xfrm>
              <a:off x="4509188" y="342415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50" name="Rectangle: Rounded Corners 149">
              <a:extLst>
                <a:ext uri="{FF2B5EF4-FFF2-40B4-BE49-F238E27FC236}">
                  <a16:creationId xmlns:a16="http://schemas.microsoft.com/office/drawing/2014/main" id="{1FBB6858-6028-4ADA-832D-7682EA7DAF8B}"/>
                </a:ext>
              </a:extLst>
            </p:cNvPr>
            <p:cNvSpPr/>
            <p:nvPr/>
          </p:nvSpPr>
          <p:spPr>
            <a:xfrm>
              <a:off x="4769579" y="342415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9</a:t>
              </a:r>
            </a:p>
          </p:txBody>
        </p:sp>
        <p:sp>
          <p:nvSpPr>
            <p:cNvPr id="151" name="Rectangle: Rounded Corners 150">
              <a:extLst>
                <a:ext uri="{FF2B5EF4-FFF2-40B4-BE49-F238E27FC236}">
                  <a16:creationId xmlns:a16="http://schemas.microsoft.com/office/drawing/2014/main" id="{7C7BAB4F-9797-42F9-95FB-F28943D70007}"/>
                </a:ext>
              </a:extLst>
            </p:cNvPr>
            <p:cNvSpPr/>
            <p:nvPr/>
          </p:nvSpPr>
          <p:spPr>
            <a:xfrm>
              <a:off x="5029971" y="343292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5</a:t>
              </a:r>
            </a:p>
          </p:txBody>
        </p:sp>
        <p:sp>
          <p:nvSpPr>
            <p:cNvPr id="152" name="Rectangle: Rounded Corners 151">
              <a:extLst>
                <a:ext uri="{FF2B5EF4-FFF2-40B4-BE49-F238E27FC236}">
                  <a16:creationId xmlns:a16="http://schemas.microsoft.com/office/drawing/2014/main" id="{37EA2C45-8910-4F20-9947-16B49BE95BE9}"/>
                </a:ext>
              </a:extLst>
            </p:cNvPr>
            <p:cNvSpPr/>
            <p:nvPr/>
          </p:nvSpPr>
          <p:spPr>
            <a:xfrm>
              <a:off x="5293132" y="343292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5</a:t>
              </a:r>
            </a:p>
          </p:txBody>
        </p:sp>
        <p:sp>
          <p:nvSpPr>
            <p:cNvPr id="153" name="Rectangle: Rounded Corners 152">
              <a:extLst>
                <a:ext uri="{FF2B5EF4-FFF2-40B4-BE49-F238E27FC236}">
                  <a16:creationId xmlns:a16="http://schemas.microsoft.com/office/drawing/2014/main" id="{B0C00200-A4C9-46CB-B609-EBB9099533C2}"/>
                </a:ext>
              </a:extLst>
            </p:cNvPr>
            <p:cNvSpPr/>
            <p:nvPr/>
          </p:nvSpPr>
          <p:spPr>
            <a:xfrm>
              <a:off x="5554496" y="343693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4</a:t>
              </a:r>
            </a:p>
          </p:txBody>
        </p:sp>
        <p:sp>
          <p:nvSpPr>
            <p:cNvPr id="154" name="Rectangle: Rounded Corners 153">
              <a:extLst>
                <a:ext uri="{FF2B5EF4-FFF2-40B4-BE49-F238E27FC236}">
                  <a16:creationId xmlns:a16="http://schemas.microsoft.com/office/drawing/2014/main" id="{435645FD-5A95-456D-8BD1-776DB9B1BBA7}"/>
                </a:ext>
              </a:extLst>
            </p:cNvPr>
            <p:cNvSpPr/>
            <p:nvPr/>
          </p:nvSpPr>
          <p:spPr>
            <a:xfrm>
              <a:off x="5815466" y="344070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6</a:t>
              </a:r>
            </a:p>
          </p:txBody>
        </p:sp>
        <p:sp>
          <p:nvSpPr>
            <p:cNvPr id="155" name="Rectangle: Rounded Corners 154">
              <a:extLst>
                <a:ext uri="{FF2B5EF4-FFF2-40B4-BE49-F238E27FC236}">
                  <a16:creationId xmlns:a16="http://schemas.microsoft.com/office/drawing/2014/main" id="{62385018-6040-4A9A-9683-DBE6D45F23FA}"/>
                </a:ext>
              </a:extLst>
            </p:cNvPr>
            <p:cNvSpPr/>
            <p:nvPr/>
          </p:nvSpPr>
          <p:spPr>
            <a:xfrm>
              <a:off x="6071536" y="344070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56" name="Rectangle: Rounded Corners 155">
              <a:extLst>
                <a:ext uri="{FF2B5EF4-FFF2-40B4-BE49-F238E27FC236}">
                  <a16:creationId xmlns:a16="http://schemas.microsoft.com/office/drawing/2014/main" id="{51D06DA2-A2C0-402D-82BB-48534EA2E83A}"/>
                </a:ext>
              </a:extLst>
            </p:cNvPr>
            <p:cNvSpPr/>
            <p:nvPr/>
          </p:nvSpPr>
          <p:spPr>
            <a:xfrm>
              <a:off x="6336809" y="344070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a:t>
              </a:r>
            </a:p>
          </p:txBody>
        </p:sp>
        <p:sp>
          <p:nvSpPr>
            <p:cNvPr id="157" name="Rectangle: Rounded Corners 156">
              <a:extLst>
                <a:ext uri="{FF2B5EF4-FFF2-40B4-BE49-F238E27FC236}">
                  <a16:creationId xmlns:a16="http://schemas.microsoft.com/office/drawing/2014/main" id="{4CAA4DB6-4179-4190-96A3-F44F875E33F8}"/>
                </a:ext>
              </a:extLst>
            </p:cNvPr>
            <p:cNvSpPr/>
            <p:nvPr/>
          </p:nvSpPr>
          <p:spPr>
            <a:xfrm>
              <a:off x="6596535" y="3446963"/>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4</a:t>
              </a:r>
            </a:p>
          </p:txBody>
        </p:sp>
        <p:sp>
          <p:nvSpPr>
            <p:cNvPr id="158" name="Rectangle: Rounded Corners 157">
              <a:extLst>
                <a:ext uri="{FF2B5EF4-FFF2-40B4-BE49-F238E27FC236}">
                  <a16:creationId xmlns:a16="http://schemas.microsoft.com/office/drawing/2014/main" id="{B061F0DC-B980-43F9-9F85-CF5A4D5C99DA}"/>
                </a:ext>
              </a:extLst>
            </p:cNvPr>
            <p:cNvSpPr/>
            <p:nvPr/>
          </p:nvSpPr>
          <p:spPr>
            <a:xfrm>
              <a:off x="6856926" y="3450036"/>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7</a:t>
              </a:r>
            </a:p>
          </p:txBody>
        </p:sp>
        <p:sp>
          <p:nvSpPr>
            <p:cNvPr id="159" name="Rectangle: Rounded Corners 158">
              <a:extLst>
                <a:ext uri="{FF2B5EF4-FFF2-40B4-BE49-F238E27FC236}">
                  <a16:creationId xmlns:a16="http://schemas.microsoft.com/office/drawing/2014/main" id="{D43FF294-4058-4E07-9B21-A08C682BA4A2}"/>
                </a:ext>
              </a:extLst>
            </p:cNvPr>
            <p:cNvSpPr/>
            <p:nvPr/>
          </p:nvSpPr>
          <p:spPr>
            <a:xfrm>
              <a:off x="7118290"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8</a:t>
              </a:r>
            </a:p>
          </p:txBody>
        </p:sp>
        <p:sp>
          <p:nvSpPr>
            <p:cNvPr id="160" name="Rectangle: Rounded Corners 159">
              <a:extLst>
                <a:ext uri="{FF2B5EF4-FFF2-40B4-BE49-F238E27FC236}">
                  <a16:creationId xmlns:a16="http://schemas.microsoft.com/office/drawing/2014/main" id="{49327274-B95F-46D4-AFD7-FB9196DCC029}"/>
                </a:ext>
              </a:extLst>
            </p:cNvPr>
            <p:cNvSpPr/>
            <p:nvPr/>
          </p:nvSpPr>
          <p:spPr>
            <a:xfrm>
              <a:off x="7379154"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9</a:t>
              </a:r>
            </a:p>
          </p:txBody>
        </p:sp>
        <p:sp>
          <p:nvSpPr>
            <p:cNvPr id="161" name="Rectangle: Rounded Corners 160">
              <a:extLst>
                <a:ext uri="{FF2B5EF4-FFF2-40B4-BE49-F238E27FC236}">
                  <a16:creationId xmlns:a16="http://schemas.microsoft.com/office/drawing/2014/main" id="{69E0F541-C004-476D-8909-981862E86062}"/>
                </a:ext>
              </a:extLst>
            </p:cNvPr>
            <p:cNvSpPr/>
            <p:nvPr/>
          </p:nvSpPr>
          <p:spPr>
            <a:xfrm>
              <a:off x="7639633"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8</a:t>
              </a:r>
            </a:p>
          </p:txBody>
        </p:sp>
        <p:sp>
          <p:nvSpPr>
            <p:cNvPr id="162" name="Rectangle: Rounded Corners 161">
              <a:extLst>
                <a:ext uri="{FF2B5EF4-FFF2-40B4-BE49-F238E27FC236}">
                  <a16:creationId xmlns:a16="http://schemas.microsoft.com/office/drawing/2014/main" id="{AF7336EB-094E-49F0-BD52-63B5C41CB8E8}"/>
                </a:ext>
              </a:extLst>
            </p:cNvPr>
            <p:cNvSpPr/>
            <p:nvPr/>
          </p:nvSpPr>
          <p:spPr>
            <a:xfrm>
              <a:off x="7899938"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0</a:t>
              </a:r>
            </a:p>
          </p:txBody>
        </p:sp>
        <p:sp>
          <p:nvSpPr>
            <p:cNvPr id="163" name="Rectangle: Rounded Corners 162">
              <a:extLst>
                <a:ext uri="{FF2B5EF4-FFF2-40B4-BE49-F238E27FC236}">
                  <a16:creationId xmlns:a16="http://schemas.microsoft.com/office/drawing/2014/main" id="{B2C5C6EB-B273-4C28-9346-5A09E60DA45A}"/>
                </a:ext>
              </a:extLst>
            </p:cNvPr>
            <p:cNvSpPr/>
            <p:nvPr/>
          </p:nvSpPr>
          <p:spPr>
            <a:xfrm>
              <a:off x="8160243"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0</a:t>
              </a:r>
            </a:p>
          </p:txBody>
        </p:sp>
        <p:sp>
          <p:nvSpPr>
            <p:cNvPr id="164" name="Rectangle: Rounded Corners 163">
              <a:extLst>
                <a:ext uri="{FF2B5EF4-FFF2-40B4-BE49-F238E27FC236}">
                  <a16:creationId xmlns:a16="http://schemas.microsoft.com/office/drawing/2014/main" id="{9EEC46F2-8626-4526-AF4A-0AAF9AA192EB}"/>
                </a:ext>
              </a:extLst>
            </p:cNvPr>
            <p:cNvSpPr/>
            <p:nvPr/>
          </p:nvSpPr>
          <p:spPr>
            <a:xfrm>
              <a:off x="8420720"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a:t>
              </a:r>
            </a:p>
          </p:txBody>
        </p:sp>
        <p:sp>
          <p:nvSpPr>
            <p:cNvPr id="165" name="Rectangle: Rounded Corners 164">
              <a:extLst>
                <a:ext uri="{FF2B5EF4-FFF2-40B4-BE49-F238E27FC236}">
                  <a16:creationId xmlns:a16="http://schemas.microsoft.com/office/drawing/2014/main" id="{8D40A3D4-6E31-45C0-902D-D45B348EFFEC}"/>
                </a:ext>
              </a:extLst>
            </p:cNvPr>
            <p:cNvSpPr/>
            <p:nvPr/>
          </p:nvSpPr>
          <p:spPr>
            <a:xfrm>
              <a:off x="8675451"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66" name="Rectangle: Rounded Corners 165">
              <a:extLst>
                <a:ext uri="{FF2B5EF4-FFF2-40B4-BE49-F238E27FC236}">
                  <a16:creationId xmlns:a16="http://schemas.microsoft.com/office/drawing/2014/main" id="{16612F08-5686-49CF-A44C-4B4D174CCB6D}"/>
                </a:ext>
              </a:extLst>
            </p:cNvPr>
            <p:cNvSpPr/>
            <p:nvPr/>
          </p:nvSpPr>
          <p:spPr>
            <a:xfrm>
              <a:off x="8935842"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a:t>
              </a:r>
            </a:p>
          </p:txBody>
        </p:sp>
        <p:sp>
          <p:nvSpPr>
            <p:cNvPr id="167" name="Rectangle: Rounded Corners 166">
              <a:extLst>
                <a:ext uri="{FF2B5EF4-FFF2-40B4-BE49-F238E27FC236}">
                  <a16:creationId xmlns:a16="http://schemas.microsoft.com/office/drawing/2014/main" id="{2F9E3D37-A88B-40E9-BEE1-E4122A709636}"/>
                </a:ext>
              </a:extLst>
            </p:cNvPr>
            <p:cNvSpPr/>
            <p:nvPr/>
          </p:nvSpPr>
          <p:spPr>
            <a:xfrm>
              <a:off x="9196234" y="346218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5</a:t>
              </a:r>
            </a:p>
          </p:txBody>
        </p:sp>
        <p:sp>
          <p:nvSpPr>
            <p:cNvPr id="168" name="Rectangle: Rounded Corners 167">
              <a:extLst>
                <a:ext uri="{FF2B5EF4-FFF2-40B4-BE49-F238E27FC236}">
                  <a16:creationId xmlns:a16="http://schemas.microsoft.com/office/drawing/2014/main" id="{74966F13-AA83-4BAF-A4C0-3BA373C18899}"/>
                </a:ext>
              </a:extLst>
            </p:cNvPr>
            <p:cNvSpPr/>
            <p:nvPr/>
          </p:nvSpPr>
          <p:spPr>
            <a:xfrm>
              <a:off x="9458922" y="346218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69" name="Rectangle: Rounded Corners 168">
              <a:extLst>
                <a:ext uri="{FF2B5EF4-FFF2-40B4-BE49-F238E27FC236}">
                  <a16:creationId xmlns:a16="http://schemas.microsoft.com/office/drawing/2014/main" id="{B06A2F89-3C7C-426F-8352-8A8BDF251BCD}"/>
                </a:ext>
              </a:extLst>
            </p:cNvPr>
            <p:cNvSpPr/>
            <p:nvPr/>
          </p:nvSpPr>
          <p:spPr>
            <a:xfrm>
              <a:off x="9724974" y="346218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4</a:t>
              </a:r>
            </a:p>
          </p:txBody>
        </p:sp>
        <p:sp>
          <p:nvSpPr>
            <p:cNvPr id="170" name="Rectangle: Rounded Corners 169">
              <a:extLst>
                <a:ext uri="{FF2B5EF4-FFF2-40B4-BE49-F238E27FC236}">
                  <a16:creationId xmlns:a16="http://schemas.microsoft.com/office/drawing/2014/main" id="{4842B6B6-BE53-439C-8015-43278844F809}"/>
                </a:ext>
              </a:extLst>
            </p:cNvPr>
            <p:cNvSpPr/>
            <p:nvPr/>
          </p:nvSpPr>
          <p:spPr>
            <a:xfrm>
              <a:off x="9994010" y="346218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7</a:t>
              </a:r>
            </a:p>
          </p:txBody>
        </p:sp>
        <p:sp>
          <p:nvSpPr>
            <p:cNvPr id="171" name="Rectangle: Rounded Corners 170">
              <a:extLst>
                <a:ext uri="{FF2B5EF4-FFF2-40B4-BE49-F238E27FC236}">
                  <a16:creationId xmlns:a16="http://schemas.microsoft.com/office/drawing/2014/main" id="{C35AB607-009F-4E78-99D3-49A3AA8EF53B}"/>
                </a:ext>
              </a:extLst>
            </p:cNvPr>
            <p:cNvSpPr/>
            <p:nvPr/>
          </p:nvSpPr>
          <p:spPr>
            <a:xfrm>
              <a:off x="10255443" y="346218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5</a:t>
              </a:r>
            </a:p>
          </p:txBody>
        </p:sp>
        <p:sp>
          <p:nvSpPr>
            <p:cNvPr id="172" name="TextBox 171">
              <a:extLst>
                <a:ext uri="{FF2B5EF4-FFF2-40B4-BE49-F238E27FC236}">
                  <a16:creationId xmlns:a16="http://schemas.microsoft.com/office/drawing/2014/main" id="{52F1D814-00C2-4E4F-978A-0A20F158E7C4}"/>
                </a:ext>
              </a:extLst>
            </p:cNvPr>
            <p:cNvSpPr txBox="1"/>
            <p:nvPr/>
          </p:nvSpPr>
          <p:spPr>
            <a:xfrm>
              <a:off x="909457" y="3174656"/>
              <a:ext cx="1356663" cy="646331"/>
            </a:xfrm>
            <a:prstGeom prst="rect">
              <a:avLst/>
            </a:prstGeom>
            <a:noFill/>
          </p:spPr>
          <p:txBody>
            <a:bodyPr wrap="square" rtlCol="0">
              <a:spAutoFit/>
            </a:bodyPr>
            <a:lstStyle/>
            <a:p>
              <a:pPr algn="r"/>
              <a:r>
                <a:rPr lang="en-GB" sz="3600" b="1" dirty="0">
                  <a:latin typeface="+mj-lt"/>
                </a:rPr>
                <a:t>x</a:t>
              </a:r>
              <a:r>
                <a:rPr lang="en-GB" sz="3600" dirty="0">
                  <a:latin typeface="+mj-lt"/>
                </a:rPr>
                <a:t> = [</a:t>
              </a:r>
            </a:p>
          </p:txBody>
        </p:sp>
        <p:sp>
          <p:nvSpPr>
            <p:cNvPr id="173" name="TextBox 172">
              <a:extLst>
                <a:ext uri="{FF2B5EF4-FFF2-40B4-BE49-F238E27FC236}">
                  <a16:creationId xmlns:a16="http://schemas.microsoft.com/office/drawing/2014/main" id="{9CB28720-DFB8-43AF-BFDC-0A587B1F6DB2}"/>
                </a:ext>
              </a:extLst>
            </p:cNvPr>
            <p:cNvSpPr txBox="1"/>
            <p:nvPr/>
          </p:nvSpPr>
          <p:spPr>
            <a:xfrm>
              <a:off x="10391124" y="3214059"/>
              <a:ext cx="569682" cy="646331"/>
            </a:xfrm>
            <a:prstGeom prst="rect">
              <a:avLst/>
            </a:prstGeom>
            <a:noFill/>
          </p:spPr>
          <p:txBody>
            <a:bodyPr wrap="square" rtlCol="0">
              <a:spAutoFit/>
            </a:bodyPr>
            <a:lstStyle/>
            <a:p>
              <a:r>
                <a:rPr lang="en-GB" sz="3600" dirty="0">
                  <a:latin typeface="+mj-lt"/>
                </a:rPr>
                <a:t>]</a:t>
              </a:r>
            </a:p>
          </p:txBody>
        </p:sp>
      </p:grpSp>
    </p:spTree>
    <p:extLst>
      <p:ext uri="{BB962C8B-B14F-4D97-AF65-F5344CB8AC3E}">
        <p14:creationId xmlns:p14="http://schemas.microsoft.com/office/powerpoint/2010/main" val="4152409563"/>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25E-6 -2.96296E-6 L -0.03464 -0.36018 " pathEditMode="relative" rAng="0" ptsTypes="AA">
                                      <p:cBhvr>
                                        <p:cTn id="6" dur="1000" fill="hold"/>
                                        <p:tgtEl>
                                          <p:spTgt spid="139"/>
                                        </p:tgtEl>
                                        <p:attrNameLst>
                                          <p:attrName>ppt_x</p:attrName>
                                          <p:attrName>ppt_y</p:attrName>
                                        </p:attrNameLst>
                                      </p:cBhvr>
                                      <p:rCtr x="-1732" y="-18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Image Classification with Convolutional Neural Networks">
            <a:extLst>
              <a:ext uri="{FF2B5EF4-FFF2-40B4-BE49-F238E27FC236}">
                <a16:creationId xmlns:a16="http://schemas.microsoft.com/office/drawing/2014/main" id="{AFCBC19D-A29B-4B47-8407-1240011A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988" y="1729424"/>
            <a:ext cx="7105650" cy="4647246"/>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Rounded Corners 120">
            <a:extLst>
              <a:ext uri="{FF2B5EF4-FFF2-40B4-BE49-F238E27FC236}">
                <a16:creationId xmlns:a16="http://schemas.microsoft.com/office/drawing/2014/main" id="{3958599F-EAD6-4763-8789-FCD8594D20D4}"/>
              </a:ext>
            </a:extLst>
          </p:cNvPr>
          <p:cNvSpPr/>
          <p:nvPr/>
        </p:nvSpPr>
        <p:spPr>
          <a:xfrm>
            <a:off x="1745336"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a:t>
            </a:r>
          </a:p>
        </p:txBody>
      </p:sp>
      <p:sp>
        <p:nvSpPr>
          <p:cNvPr id="125" name="Rectangle: Rounded Corners 124">
            <a:extLst>
              <a:ext uri="{FF2B5EF4-FFF2-40B4-BE49-F238E27FC236}">
                <a16:creationId xmlns:a16="http://schemas.microsoft.com/office/drawing/2014/main" id="{5F0BCA58-068C-443C-8269-237ACB4F570E}"/>
              </a:ext>
            </a:extLst>
          </p:cNvPr>
          <p:cNvSpPr/>
          <p:nvPr/>
        </p:nvSpPr>
        <p:spPr>
          <a:xfrm>
            <a:off x="2005728"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26" name="Rectangle: Rounded Corners 125">
            <a:extLst>
              <a:ext uri="{FF2B5EF4-FFF2-40B4-BE49-F238E27FC236}">
                <a16:creationId xmlns:a16="http://schemas.microsoft.com/office/drawing/2014/main" id="{27373EF8-2F9D-4B87-B9B9-24845468D14F}"/>
              </a:ext>
            </a:extLst>
          </p:cNvPr>
          <p:cNvSpPr/>
          <p:nvPr/>
        </p:nvSpPr>
        <p:spPr>
          <a:xfrm>
            <a:off x="2266120" y="95781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a:t>
            </a:r>
          </a:p>
        </p:txBody>
      </p:sp>
      <p:sp>
        <p:nvSpPr>
          <p:cNvPr id="127" name="Rectangle: Rounded Corners 126">
            <a:extLst>
              <a:ext uri="{FF2B5EF4-FFF2-40B4-BE49-F238E27FC236}">
                <a16:creationId xmlns:a16="http://schemas.microsoft.com/office/drawing/2014/main" id="{537F2B54-9FBD-4A40-8E61-2759527E21EA}"/>
              </a:ext>
            </a:extLst>
          </p:cNvPr>
          <p:cNvSpPr/>
          <p:nvPr/>
        </p:nvSpPr>
        <p:spPr>
          <a:xfrm>
            <a:off x="2526511"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0</a:t>
            </a:r>
          </a:p>
        </p:txBody>
      </p:sp>
      <p:sp>
        <p:nvSpPr>
          <p:cNvPr id="128" name="Rectangle: Rounded Corners 127">
            <a:extLst>
              <a:ext uri="{FF2B5EF4-FFF2-40B4-BE49-F238E27FC236}">
                <a16:creationId xmlns:a16="http://schemas.microsoft.com/office/drawing/2014/main" id="{D7831479-CE29-4550-94AF-7DE3D9EF8AA7}"/>
              </a:ext>
            </a:extLst>
          </p:cNvPr>
          <p:cNvSpPr/>
          <p:nvPr/>
        </p:nvSpPr>
        <p:spPr>
          <a:xfrm>
            <a:off x="2789199"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29" name="Rectangle: Rounded Corners 128">
            <a:extLst>
              <a:ext uri="{FF2B5EF4-FFF2-40B4-BE49-F238E27FC236}">
                <a16:creationId xmlns:a16="http://schemas.microsoft.com/office/drawing/2014/main" id="{1BEEB940-3FDA-47EC-A274-6DAB72D8E213}"/>
              </a:ext>
            </a:extLst>
          </p:cNvPr>
          <p:cNvSpPr/>
          <p:nvPr/>
        </p:nvSpPr>
        <p:spPr>
          <a:xfrm>
            <a:off x="3052360"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a:t>
            </a:r>
          </a:p>
        </p:txBody>
      </p:sp>
      <p:sp>
        <p:nvSpPr>
          <p:cNvPr id="130" name="Rectangle: Rounded Corners 129">
            <a:extLst>
              <a:ext uri="{FF2B5EF4-FFF2-40B4-BE49-F238E27FC236}">
                <a16:creationId xmlns:a16="http://schemas.microsoft.com/office/drawing/2014/main" id="{5BFF779D-2898-452D-A379-D619287B8D99}"/>
              </a:ext>
            </a:extLst>
          </p:cNvPr>
          <p:cNvSpPr/>
          <p:nvPr/>
        </p:nvSpPr>
        <p:spPr>
          <a:xfrm>
            <a:off x="3311427"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5</a:t>
            </a:r>
          </a:p>
        </p:txBody>
      </p:sp>
      <p:sp>
        <p:nvSpPr>
          <p:cNvPr id="131" name="Rectangle: Rounded Corners 130">
            <a:extLst>
              <a:ext uri="{FF2B5EF4-FFF2-40B4-BE49-F238E27FC236}">
                <a16:creationId xmlns:a16="http://schemas.microsoft.com/office/drawing/2014/main" id="{D4598A54-2CB6-4390-AE19-1B83013AC692}"/>
              </a:ext>
            </a:extLst>
          </p:cNvPr>
          <p:cNvSpPr/>
          <p:nvPr/>
        </p:nvSpPr>
        <p:spPr>
          <a:xfrm>
            <a:off x="3568077" y="95329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7</a:t>
            </a:r>
          </a:p>
        </p:txBody>
      </p:sp>
      <p:sp>
        <p:nvSpPr>
          <p:cNvPr id="132" name="Rectangle: Rounded Corners 131">
            <a:extLst>
              <a:ext uri="{FF2B5EF4-FFF2-40B4-BE49-F238E27FC236}">
                <a16:creationId xmlns:a16="http://schemas.microsoft.com/office/drawing/2014/main" id="{8629796F-E407-46E9-A029-88A9ADE72FAC}"/>
              </a:ext>
            </a:extLst>
          </p:cNvPr>
          <p:cNvSpPr/>
          <p:nvPr/>
        </p:nvSpPr>
        <p:spPr>
          <a:xfrm>
            <a:off x="3831238" y="95329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4</a:t>
            </a:r>
          </a:p>
        </p:txBody>
      </p:sp>
      <p:sp>
        <p:nvSpPr>
          <p:cNvPr id="133" name="Rectangle: Rounded Corners 132">
            <a:extLst>
              <a:ext uri="{FF2B5EF4-FFF2-40B4-BE49-F238E27FC236}">
                <a16:creationId xmlns:a16="http://schemas.microsoft.com/office/drawing/2014/main" id="{B122DD14-6F48-4909-9D5D-E10D1C153542}"/>
              </a:ext>
            </a:extLst>
          </p:cNvPr>
          <p:cNvSpPr/>
          <p:nvPr/>
        </p:nvSpPr>
        <p:spPr>
          <a:xfrm>
            <a:off x="4088860" y="95329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34" name="Rectangle: Rounded Corners 133">
            <a:extLst>
              <a:ext uri="{FF2B5EF4-FFF2-40B4-BE49-F238E27FC236}">
                <a16:creationId xmlns:a16="http://schemas.microsoft.com/office/drawing/2014/main" id="{CB679054-32AC-417F-B968-A80C7CE2EBFA}"/>
              </a:ext>
            </a:extLst>
          </p:cNvPr>
          <p:cNvSpPr/>
          <p:nvPr/>
        </p:nvSpPr>
        <p:spPr>
          <a:xfrm>
            <a:off x="4349251" y="95329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9</a:t>
            </a:r>
          </a:p>
        </p:txBody>
      </p:sp>
      <p:sp>
        <p:nvSpPr>
          <p:cNvPr id="135" name="Rectangle: Rounded Corners 134">
            <a:extLst>
              <a:ext uri="{FF2B5EF4-FFF2-40B4-BE49-F238E27FC236}">
                <a16:creationId xmlns:a16="http://schemas.microsoft.com/office/drawing/2014/main" id="{BC052B41-C9B2-4E71-A0DC-2399BA95A6A4}"/>
              </a:ext>
            </a:extLst>
          </p:cNvPr>
          <p:cNvSpPr/>
          <p:nvPr/>
        </p:nvSpPr>
        <p:spPr>
          <a:xfrm>
            <a:off x="4609643" y="96206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5</a:t>
            </a:r>
          </a:p>
        </p:txBody>
      </p:sp>
      <p:sp>
        <p:nvSpPr>
          <p:cNvPr id="136" name="Rectangle: Rounded Corners 135">
            <a:extLst>
              <a:ext uri="{FF2B5EF4-FFF2-40B4-BE49-F238E27FC236}">
                <a16:creationId xmlns:a16="http://schemas.microsoft.com/office/drawing/2014/main" id="{9D5DEAE8-B5C5-4C10-B47D-1E00A9CABE00}"/>
              </a:ext>
            </a:extLst>
          </p:cNvPr>
          <p:cNvSpPr/>
          <p:nvPr/>
        </p:nvSpPr>
        <p:spPr>
          <a:xfrm>
            <a:off x="4872804" y="96206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5</a:t>
            </a:r>
          </a:p>
        </p:txBody>
      </p:sp>
      <p:sp>
        <p:nvSpPr>
          <p:cNvPr id="137" name="Rectangle: Rounded Corners 136">
            <a:extLst>
              <a:ext uri="{FF2B5EF4-FFF2-40B4-BE49-F238E27FC236}">
                <a16:creationId xmlns:a16="http://schemas.microsoft.com/office/drawing/2014/main" id="{8D53AA06-A48A-423B-B5AC-EC64E094FF71}"/>
              </a:ext>
            </a:extLst>
          </p:cNvPr>
          <p:cNvSpPr/>
          <p:nvPr/>
        </p:nvSpPr>
        <p:spPr>
          <a:xfrm>
            <a:off x="5134168" y="96606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4</a:t>
            </a:r>
          </a:p>
        </p:txBody>
      </p:sp>
      <p:sp>
        <p:nvSpPr>
          <p:cNvPr id="138" name="Rectangle: Rounded Corners 137">
            <a:extLst>
              <a:ext uri="{FF2B5EF4-FFF2-40B4-BE49-F238E27FC236}">
                <a16:creationId xmlns:a16="http://schemas.microsoft.com/office/drawing/2014/main" id="{98DA976F-730C-4F58-AE9D-EE26D22C0EC3}"/>
              </a:ext>
            </a:extLst>
          </p:cNvPr>
          <p:cNvSpPr/>
          <p:nvPr/>
        </p:nvSpPr>
        <p:spPr>
          <a:xfrm>
            <a:off x="5395138" y="96983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6</a:t>
            </a:r>
          </a:p>
        </p:txBody>
      </p:sp>
      <p:sp>
        <p:nvSpPr>
          <p:cNvPr id="139" name="Rectangle: Rounded Corners 138">
            <a:extLst>
              <a:ext uri="{FF2B5EF4-FFF2-40B4-BE49-F238E27FC236}">
                <a16:creationId xmlns:a16="http://schemas.microsoft.com/office/drawing/2014/main" id="{78A9EEB1-3F11-4C1A-BD69-70BBC537193C}"/>
              </a:ext>
            </a:extLst>
          </p:cNvPr>
          <p:cNvSpPr/>
          <p:nvPr/>
        </p:nvSpPr>
        <p:spPr>
          <a:xfrm>
            <a:off x="5651208" y="96983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40" name="Rectangle: Rounded Corners 139">
            <a:extLst>
              <a:ext uri="{FF2B5EF4-FFF2-40B4-BE49-F238E27FC236}">
                <a16:creationId xmlns:a16="http://schemas.microsoft.com/office/drawing/2014/main" id="{3E02323E-5FDD-482A-BCAD-7CCB639F52D9}"/>
              </a:ext>
            </a:extLst>
          </p:cNvPr>
          <p:cNvSpPr/>
          <p:nvPr/>
        </p:nvSpPr>
        <p:spPr>
          <a:xfrm>
            <a:off x="5916481" y="96983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a:t>
            </a:r>
          </a:p>
        </p:txBody>
      </p:sp>
      <p:sp>
        <p:nvSpPr>
          <p:cNvPr id="141" name="Rectangle: Rounded Corners 140">
            <a:extLst>
              <a:ext uri="{FF2B5EF4-FFF2-40B4-BE49-F238E27FC236}">
                <a16:creationId xmlns:a16="http://schemas.microsoft.com/office/drawing/2014/main" id="{65375EF7-52FA-4CEB-95D5-AA9BA4522AD3}"/>
              </a:ext>
            </a:extLst>
          </p:cNvPr>
          <p:cNvSpPr/>
          <p:nvPr/>
        </p:nvSpPr>
        <p:spPr>
          <a:xfrm>
            <a:off x="6176207" y="97609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4</a:t>
            </a:r>
          </a:p>
        </p:txBody>
      </p:sp>
      <p:sp>
        <p:nvSpPr>
          <p:cNvPr id="142" name="Rectangle: Rounded Corners 141">
            <a:extLst>
              <a:ext uri="{FF2B5EF4-FFF2-40B4-BE49-F238E27FC236}">
                <a16:creationId xmlns:a16="http://schemas.microsoft.com/office/drawing/2014/main" id="{6AB1D5B3-2617-424E-B228-556A5E1CA0EB}"/>
              </a:ext>
            </a:extLst>
          </p:cNvPr>
          <p:cNvSpPr/>
          <p:nvPr/>
        </p:nvSpPr>
        <p:spPr>
          <a:xfrm>
            <a:off x="6436598" y="97917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7</a:t>
            </a:r>
          </a:p>
        </p:txBody>
      </p:sp>
      <p:sp>
        <p:nvSpPr>
          <p:cNvPr id="143" name="Rectangle: Rounded Corners 142">
            <a:extLst>
              <a:ext uri="{FF2B5EF4-FFF2-40B4-BE49-F238E27FC236}">
                <a16:creationId xmlns:a16="http://schemas.microsoft.com/office/drawing/2014/main" id="{B7F9CDE4-8D22-4E80-A99E-6028E3366949}"/>
              </a:ext>
            </a:extLst>
          </p:cNvPr>
          <p:cNvSpPr/>
          <p:nvPr/>
        </p:nvSpPr>
        <p:spPr>
          <a:xfrm>
            <a:off x="6697962"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8</a:t>
            </a:r>
          </a:p>
        </p:txBody>
      </p:sp>
      <p:sp>
        <p:nvSpPr>
          <p:cNvPr id="144" name="Rectangle: Rounded Corners 143">
            <a:extLst>
              <a:ext uri="{FF2B5EF4-FFF2-40B4-BE49-F238E27FC236}">
                <a16:creationId xmlns:a16="http://schemas.microsoft.com/office/drawing/2014/main" id="{30ECEA79-1518-4185-A2E8-8D5373F5268D}"/>
              </a:ext>
            </a:extLst>
          </p:cNvPr>
          <p:cNvSpPr/>
          <p:nvPr/>
        </p:nvSpPr>
        <p:spPr>
          <a:xfrm>
            <a:off x="6958826"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9</a:t>
            </a:r>
          </a:p>
        </p:txBody>
      </p:sp>
      <p:sp>
        <p:nvSpPr>
          <p:cNvPr id="145" name="Rectangle: Rounded Corners 144">
            <a:extLst>
              <a:ext uri="{FF2B5EF4-FFF2-40B4-BE49-F238E27FC236}">
                <a16:creationId xmlns:a16="http://schemas.microsoft.com/office/drawing/2014/main" id="{ADF8EF02-FB36-402A-926F-B06401EF47F7}"/>
              </a:ext>
            </a:extLst>
          </p:cNvPr>
          <p:cNvSpPr/>
          <p:nvPr/>
        </p:nvSpPr>
        <p:spPr>
          <a:xfrm>
            <a:off x="7219305"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8</a:t>
            </a:r>
          </a:p>
        </p:txBody>
      </p:sp>
      <p:sp>
        <p:nvSpPr>
          <p:cNvPr id="146" name="Rectangle: Rounded Corners 145">
            <a:extLst>
              <a:ext uri="{FF2B5EF4-FFF2-40B4-BE49-F238E27FC236}">
                <a16:creationId xmlns:a16="http://schemas.microsoft.com/office/drawing/2014/main" id="{03AE68CD-1B23-4C6F-BB08-5A9A98EE5B2F}"/>
              </a:ext>
            </a:extLst>
          </p:cNvPr>
          <p:cNvSpPr/>
          <p:nvPr/>
        </p:nvSpPr>
        <p:spPr>
          <a:xfrm>
            <a:off x="7479610"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0</a:t>
            </a:r>
          </a:p>
        </p:txBody>
      </p:sp>
      <p:sp>
        <p:nvSpPr>
          <p:cNvPr id="147" name="Rectangle: Rounded Corners 146">
            <a:extLst>
              <a:ext uri="{FF2B5EF4-FFF2-40B4-BE49-F238E27FC236}">
                <a16:creationId xmlns:a16="http://schemas.microsoft.com/office/drawing/2014/main" id="{96770009-EE87-44A6-932B-D628D40B9162}"/>
              </a:ext>
            </a:extLst>
          </p:cNvPr>
          <p:cNvSpPr/>
          <p:nvPr/>
        </p:nvSpPr>
        <p:spPr>
          <a:xfrm>
            <a:off x="7739915"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0</a:t>
            </a:r>
          </a:p>
        </p:txBody>
      </p:sp>
      <p:sp>
        <p:nvSpPr>
          <p:cNvPr id="148" name="Rectangle: Rounded Corners 147">
            <a:extLst>
              <a:ext uri="{FF2B5EF4-FFF2-40B4-BE49-F238E27FC236}">
                <a16:creationId xmlns:a16="http://schemas.microsoft.com/office/drawing/2014/main" id="{B880C4B6-CDE2-4813-A7C6-60D0D6F5EBDE}"/>
              </a:ext>
            </a:extLst>
          </p:cNvPr>
          <p:cNvSpPr/>
          <p:nvPr/>
        </p:nvSpPr>
        <p:spPr>
          <a:xfrm>
            <a:off x="8000392"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a:t>
            </a:r>
          </a:p>
        </p:txBody>
      </p:sp>
      <p:sp>
        <p:nvSpPr>
          <p:cNvPr id="149" name="Rectangle: Rounded Corners 148">
            <a:extLst>
              <a:ext uri="{FF2B5EF4-FFF2-40B4-BE49-F238E27FC236}">
                <a16:creationId xmlns:a16="http://schemas.microsoft.com/office/drawing/2014/main" id="{57D1E358-FA35-4519-8F2F-3E4B4E188787}"/>
              </a:ext>
            </a:extLst>
          </p:cNvPr>
          <p:cNvSpPr/>
          <p:nvPr/>
        </p:nvSpPr>
        <p:spPr>
          <a:xfrm>
            <a:off x="8255123"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50" name="Rectangle: Rounded Corners 149">
            <a:extLst>
              <a:ext uri="{FF2B5EF4-FFF2-40B4-BE49-F238E27FC236}">
                <a16:creationId xmlns:a16="http://schemas.microsoft.com/office/drawing/2014/main" id="{D6215835-1B1A-4ABC-B184-C3CB0B5CC8E4}"/>
              </a:ext>
            </a:extLst>
          </p:cNvPr>
          <p:cNvSpPr/>
          <p:nvPr/>
        </p:nvSpPr>
        <p:spPr>
          <a:xfrm>
            <a:off x="8515514"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a:t>
            </a:r>
          </a:p>
        </p:txBody>
      </p:sp>
      <p:sp>
        <p:nvSpPr>
          <p:cNvPr id="151" name="Rectangle: Rounded Corners 150">
            <a:extLst>
              <a:ext uri="{FF2B5EF4-FFF2-40B4-BE49-F238E27FC236}">
                <a16:creationId xmlns:a16="http://schemas.microsoft.com/office/drawing/2014/main" id="{9E19F691-A67E-4278-A72E-F544E2610963}"/>
              </a:ext>
            </a:extLst>
          </p:cNvPr>
          <p:cNvSpPr/>
          <p:nvPr/>
        </p:nvSpPr>
        <p:spPr>
          <a:xfrm>
            <a:off x="8775906" y="99131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5</a:t>
            </a:r>
          </a:p>
        </p:txBody>
      </p:sp>
      <p:sp>
        <p:nvSpPr>
          <p:cNvPr id="152" name="Rectangle: Rounded Corners 151">
            <a:extLst>
              <a:ext uri="{FF2B5EF4-FFF2-40B4-BE49-F238E27FC236}">
                <a16:creationId xmlns:a16="http://schemas.microsoft.com/office/drawing/2014/main" id="{FA0ACE1D-42D4-46C2-94FD-4072DAE8DF25}"/>
              </a:ext>
            </a:extLst>
          </p:cNvPr>
          <p:cNvSpPr/>
          <p:nvPr/>
        </p:nvSpPr>
        <p:spPr>
          <a:xfrm>
            <a:off x="9038594" y="99131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a:t>
            </a:r>
          </a:p>
        </p:txBody>
      </p:sp>
      <p:sp>
        <p:nvSpPr>
          <p:cNvPr id="156" name="Rectangle: Rounded Corners 155">
            <a:extLst>
              <a:ext uri="{FF2B5EF4-FFF2-40B4-BE49-F238E27FC236}">
                <a16:creationId xmlns:a16="http://schemas.microsoft.com/office/drawing/2014/main" id="{A918A606-1FBC-4EA6-A7A8-CE0BB8BBEECC}"/>
              </a:ext>
            </a:extLst>
          </p:cNvPr>
          <p:cNvSpPr/>
          <p:nvPr/>
        </p:nvSpPr>
        <p:spPr>
          <a:xfrm>
            <a:off x="9304646" y="99131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4</a:t>
            </a:r>
          </a:p>
        </p:txBody>
      </p:sp>
      <p:sp>
        <p:nvSpPr>
          <p:cNvPr id="157" name="Rectangle: Rounded Corners 156">
            <a:extLst>
              <a:ext uri="{FF2B5EF4-FFF2-40B4-BE49-F238E27FC236}">
                <a16:creationId xmlns:a16="http://schemas.microsoft.com/office/drawing/2014/main" id="{38206F01-D659-4B0A-903C-42934B7C2772}"/>
              </a:ext>
            </a:extLst>
          </p:cNvPr>
          <p:cNvSpPr/>
          <p:nvPr/>
        </p:nvSpPr>
        <p:spPr>
          <a:xfrm>
            <a:off x="9573682" y="99131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7</a:t>
            </a:r>
          </a:p>
        </p:txBody>
      </p:sp>
      <p:sp>
        <p:nvSpPr>
          <p:cNvPr id="158" name="Rectangle: Rounded Corners 157">
            <a:extLst>
              <a:ext uri="{FF2B5EF4-FFF2-40B4-BE49-F238E27FC236}">
                <a16:creationId xmlns:a16="http://schemas.microsoft.com/office/drawing/2014/main" id="{16D23EE2-2391-48C6-9435-53C2EC478081}"/>
              </a:ext>
            </a:extLst>
          </p:cNvPr>
          <p:cNvSpPr/>
          <p:nvPr/>
        </p:nvSpPr>
        <p:spPr>
          <a:xfrm>
            <a:off x="9835115" y="99131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5</a:t>
            </a:r>
          </a:p>
        </p:txBody>
      </p:sp>
      <p:sp>
        <p:nvSpPr>
          <p:cNvPr id="2" name="TextBox 1">
            <a:extLst>
              <a:ext uri="{FF2B5EF4-FFF2-40B4-BE49-F238E27FC236}">
                <a16:creationId xmlns:a16="http://schemas.microsoft.com/office/drawing/2014/main" id="{6312D536-E485-4CF2-9D85-A9339B4D1031}"/>
              </a:ext>
            </a:extLst>
          </p:cNvPr>
          <p:cNvSpPr txBox="1"/>
          <p:nvPr/>
        </p:nvSpPr>
        <p:spPr>
          <a:xfrm>
            <a:off x="489129" y="703790"/>
            <a:ext cx="1356663" cy="646331"/>
          </a:xfrm>
          <a:prstGeom prst="rect">
            <a:avLst/>
          </a:prstGeom>
          <a:noFill/>
        </p:spPr>
        <p:txBody>
          <a:bodyPr wrap="square" rtlCol="0">
            <a:spAutoFit/>
          </a:bodyPr>
          <a:lstStyle/>
          <a:p>
            <a:pPr algn="r"/>
            <a:r>
              <a:rPr lang="en-GB" sz="3600" b="1" dirty="0">
                <a:latin typeface="+mj-lt"/>
              </a:rPr>
              <a:t>x</a:t>
            </a:r>
            <a:r>
              <a:rPr lang="en-GB" sz="3600" dirty="0">
                <a:latin typeface="+mj-lt"/>
              </a:rPr>
              <a:t> = [</a:t>
            </a:r>
          </a:p>
        </p:txBody>
      </p:sp>
      <p:sp>
        <p:nvSpPr>
          <p:cNvPr id="36" name="TextBox 35">
            <a:extLst>
              <a:ext uri="{FF2B5EF4-FFF2-40B4-BE49-F238E27FC236}">
                <a16:creationId xmlns:a16="http://schemas.microsoft.com/office/drawing/2014/main" id="{4870645A-6467-4480-B2F1-DCDE5873C8E2}"/>
              </a:ext>
            </a:extLst>
          </p:cNvPr>
          <p:cNvSpPr txBox="1"/>
          <p:nvPr/>
        </p:nvSpPr>
        <p:spPr>
          <a:xfrm>
            <a:off x="9970796" y="743193"/>
            <a:ext cx="569682" cy="646331"/>
          </a:xfrm>
          <a:prstGeom prst="rect">
            <a:avLst/>
          </a:prstGeom>
          <a:noFill/>
        </p:spPr>
        <p:txBody>
          <a:bodyPr wrap="square" rtlCol="0">
            <a:spAutoFit/>
          </a:bodyPr>
          <a:lstStyle/>
          <a:p>
            <a:r>
              <a:rPr lang="en-GB" sz="3600" dirty="0">
                <a:latin typeface="+mj-lt"/>
              </a:rPr>
              <a:t>]</a:t>
            </a:r>
          </a:p>
        </p:txBody>
      </p:sp>
      <p:sp>
        <p:nvSpPr>
          <p:cNvPr id="3" name="TextBox 2">
            <a:extLst>
              <a:ext uri="{FF2B5EF4-FFF2-40B4-BE49-F238E27FC236}">
                <a16:creationId xmlns:a16="http://schemas.microsoft.com/office/drawing/2014/main" id="{91F1E37E-27B5-4B5B-8BA5-D253A0992C19}"/>
              </a:ext>
            </a:extLst>
          </p:cNvPr>
          <p:cNvSpPr txBox="1"/>
          <p:nvPr/>
        </p:nvSpPr>
        <p:spPr>
          <a:xfrm>
            <a:off x="283087" y="3359685"/>
            <a:ext cx="2506112" cy="523220"/>
          </a:xfrm>
          <a:prstGeom prst="rect">
            <a:avLst/>
          </a:prstGeom>
          <a:noFill/>
          <a:ln>
            <a:solidFill>
              <a:srgbClr val="FFC000"/>
            </a:solidFill>
          </a:ln>
        </p:spPr>
        <p:txBody>
          <a:bodyPr wrap="square" rtlCol="0">
            <a:spAutoFit/>
          </a:bodyPr>
          <a:lstStyle/>
          <a:p>
            <a:pPr algn="ctr"/>
            <a:r>
              <a:rPr lang="en-GB" sz="2800" dirty="0">
                <a:solidFill>
                  <a:schemeClr val="accent4">
                    <a:lumMod val="75000"/>
                  </a:schemeClr>
                </a:solidFill>
              </a:rPr>
              <a:t>Training inputs</a:t>
            </a:r>
          </a:p>
        </p:txBody>
      </p:sp>
      <p:sp>
        <p:nvSpPr>
          <p:cNvPr id="38" name="TextBox 37">
            <a:extLst>
              <a:ext uri="{FF2B5EF4-FFF2-40B4-BE49-F238E27FC236}">
                <a16:creationId xmlns:a16="http://schemas.microsoft.com/office/drawing/2014/main" id="{65D901F9-E04A-4416-ACEF-9E963AF271D5}"/>
              </a:ext>
            </a:extLst>
          </p:cNvPr>
          <p:cNvSpPr txBox="1"/>
          <p:nvPr/>
        </p:nvSpPr>
        <p:spPr>
          <a:xfrm>
            <a:off x="9496735" y="3359685"/>
            <a:ext cx="2019625" cy="523220"/>
          </a:xfrm>
          <a:prstGeom prst="rect">
            <a:avLst/>
          </a:prstGeom>
          <a:noFill/>
          <a:ln>
            <a:solidFill>
              <a:schemeClr val="accent2">
                <a:lumMod val="75000"/>
              </a:schemeClr>
            </a:solidFill>
          </a:ln>
        </p:spPr>
        <p:txBody>
          <a:bodyPr wrap="square" rtlCol="0">
            <a:spAutoFit/>
          </a:bodyPr>
          <a:lstStyle/>
          <a:p>
            <a:pPr algn="ctr"/>
            <a:r>
              <a:rPr lang="en-GB" sz="2800" dirty="0">
                <a:solidFill>
                  <a:srgbClr val="C00000"/>
                </a:solidFill>
              </a:rPr>
              <a:t>Predictions</a:t>
            </a:r>
          </a:p>
        </p:txBody>
      </p:sp>
      <p:sp>
        <p:nvSpPr>
          <p:cNvPr id="7" name="Arrow: Right 6">
            <a:extLst>
              <a:ext uri="{FF2B5EF4-FFF2-40B4-BE49-F238E27FC236}">
                <a16:creationId xmlns:a16="http://schemas.microsoft.com/office/drawing/2014/main" id="{2AD03468-BA39-4515-8733-7C30F00180B2}"/>
              </a:ext>
            </a:extLst>
          </p:cNvPr>
          <p:cNvSpPr/>
          <p:nvPr/>
        </p:nvSpPr>
        <p:spPr>
          <a:xfrm>
            <a:off x="9543449" y="3438415"/>
            <a:ext cx="630636" cy="365760"/>
          </a:xfrm>
          <a:prstGeom prst="rightArrow">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2285C70-0CD3-4664-8CB7-1EEB17E2780D}"/>
              </a:ext>
            </a:extLst>
          </p:cNvPr>
          <p:cNvSpPr txBox="1"/>
          <p:nvPr/>
        </p:nvSpPr>
        <p:spPr>
          <a:xfrm>
            <a:off x="10284685" y="3305075"/>
            <a:ext cx="941248" cy="646331"/>
          </a:xfrm>
          <a:prstGeom prst="rect">
            <a:avLst/>
          </a:prstGeom>
          <a:noFill/>
          <a:ln>
            <a:solidFill>
              <a:schemeClr val="accent2">
                <a:lumMod val="75000"/>
              </a:schemeClr>
            </a:solidFill>
          </a:ln>
        </p:spPr>
        <p:txBody>
          <a:bodyPr wrap="square" rtlCol="0">
            <a:spAutoFit/>
          </a:bodyPr>
          <a:lstStyle/>
          <a:p>
            <a:pPr algn="ctr"/>
            <a:r>
              <a:rPr lang="en-GB" sz="3600" b="1" dirty="0">
                <a:solidFill>
                  <a:srgbClr val="C00000"/>
                </a:solidFill>
              </a:rPr>
              <a:t>f(x)</a:t>
            </a:r>
          </a:p>
        </p:txBody>
      </p:sp>
      <p:sp>
        <p:nvSpPr>
          <p:cNvPr id="44" name="Arrow: Right 43">
            <a:extLst>
              <a:ext uri="{FF2B5EF4-FFF2-40B4-BE49-F238E27FC236}">
                <a16:creationId xmlns:a16="http://schemas.microsoft.com/office/drawing/2014/main" id="{44CC4AF9-20AD-4D08-A045-37EFF564FFDE}"/>
              </a:ext>
            </a:extLst>
          </p:cNvPr>
          <p:cNvSpPr/>
          <p:nvPr/>
        </p:nvSpPr>
        <p:spPr>
          <a:xfrm>
            <a:off x="4513188" y="2956560"/>
            <a:ext cx="3062466" cy="1452135"/>
          </a:xfrm>
          <a:prstGeom prst="rightArrow">
            <a:avLst/>
          </a:prstGeom>
          <a:solidFill>
            <a:schemeClr val="bg1">
              <a:lumMod val="85000"/>
              <a:alpha val="69804"/>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543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3.7037E-6 L 0.21485 0.60116 " pathEditMode="relative" rAng="0" ptsTypes="AA">
                                      <p:cBhvr>
                                        <p:cTn id="6" dur="2000" fill="hold"/>
                                        <p:tgtEl>
                                          <p:spTgt spid="121"/>
                                        </p:tgtEl>
                                        <p:attrNameLst>
                                          <p:attrName>ppt_x</p:attrName>
                                          <p:attrName>ppt_y</p:attrName>
                                        </p:attrNameLst>
                                      </p:cBhvr>
                                      <p:rCtr x="10742" y="30046"/>
                                    </p:animMotion>
                                  </p:childTnLst>
                                </p:cTn>
                              </p:par>
                              <p:par>
                                <p:cTn id="7" presetID="42" presetClass="path" presetSubtype="0" accel="50000" decel="50000" fill="hold" grpId="0" nodeType="withEffect">
                                  <p:stCondLst>
                                    <p:cond delay="0"/>
                                  </p:stCondLst>
                                  <p:childTnLst>
                                    <p:animMotion origin="layout" path="M 4.375E-6 -3.7037E-6 L 0.19583 0.56181 " pathEditMode="relative" rAng="0" ptsTypes="AA">
                                      <p:cBhvr>
                                        <p:cTn id="8" dur="2000" fill="hold"/>
                                        <p:tgtEl>
                                          <p:spTgt spid="125"/>
                                        </p:tgtEl>
                                        <p:attrNameLst>
                                          <p:attrName>ppt_x</p:attrName>
                                          <p:attrName>ppt_y</p:attrName>
                                        </p:attrNameLst>
                                      </p:cBhvr>
                                      <p:rCtr x="9792" y="28079"/>
                                    </p:animMotion>
                                  </p:childTnLst>
                                </p:cTn>
                              </p:par>
                              <p:par>
                                <p:cTn id="9" presetID="42" presetClass="path" presetSubtype="0" accel="50000" decel="50000" fill="hold" grpId="0" nodeType="withEffect">
                                  <p:stCondLst>
                                    <p:cond delay="0"/>
                                  </p:stCondLst>
                                  <p:childTnLst>
                                    <p:animMotion origin="layout" path="M 2.08333E-7 -3.7037E-6 L 0.17474 0.51968 " pathEditMode="relative" rAng="0" ptsTypes="AA">
                                      <p:cBhvr>
                                        <p:cTn id="10" dur="2000" fill="hold"/>
                                        <p:tgtEl>
                                          <p:spTgt spid="126"/>
                                        </p:tgtEl>
                                        <p:attrNameLst>
                                          <p:attrName>ppt_x</p:attrName>
                                          <p:attrName>ppt_y</p:attrName>
                                        </p:attrNameLst>
                                      </p:cBhvr>
                                      <p:rCtr x="8737" y="25972"/>
                                    </p:animMotion>
                                  </p:childTnLst>
                                </p:cTn>
                              </p:par>
                              <p:par>
                                <p:cTn id="11" presetID="42" presetClass="path" presetSubtype="0" accel="50000" decel="50000" fill="hold" grpId="0" nodeType="withEffect">
                                  <p:stCondLst>
                                    <p:cond delay="0"/>
                                  </p:stCondLst>
                                  <p:childTnLst>
                                    <p:animMotion origin="layout" path="M -4.16667E-6 -3.7037E-6 L 0.15365 0.4882 " pathEditMode="relative" rAng="0" ptsTypes="AA">
                                      <p:cBhvr>
                                        <p:cTn id="12" dur="2000" fill="hold"/>
                                        <p:tgtEl>
                                          <p:spTgt spid="127"/>
                                        </p:tgtEl>
                                        <p:attrNameLst>
                                          <p:attrName>ppt_x</p:attrName>
                                          <p:attrName>ppt_y</p:attrName>
                                        </p:attrNameLst>
                                      </p:cBhvr>
                                      <p:rCtr x="7682" y="24398"/>
                                    </p:animMotion>
                                  </p:childTnLst>
                                </p:cTn>
                              </p:par>
                              <p:par>
                                <p:cTn id="13" presetID="42" presetClass="path" presetSubtype="0" accel="50000" decel="50000" fill="hold" grpId="0" nodeType="withEffect">
                                  <p:stCondLst>
                                    <p:cond delay="0"/>
                                  </p:stCondLst>
                                  <p:childTnLst>
                                    <p:animMotion origin="layout" path="M 1.45833E-6 -3.7037E-6 L 0.13047 0.44653 " pathEditMode="relative" rAng="0" ptsTypes="AA">
                                      <p:cBhvr>
                                        <p:cTn id="14" dur="2000" fill="hold"/>
                                        <p:tgtEl>
                                          <p:spTgt spid="128"/>
                                        </p:tgtEl>
                                        <p:attrNameLst>
                                          <p:attrName>ppt_x</p:attrName>
                                          <p:attrName>ppt_y</p:attrName>
                                        </p:attrNameLst>
                                      </p:cBhvr>
                                      <p:rCtr x="6523" y="22315"/>
                                    </p:animMotion>
                                  </p:childTnLst>
                                </p:cTn>
                              </p:par>
                              <p:par>
                                <p:cTn id="15" presetID="42" presetClass="path" presetSubtype="0" accel="50000" decel="50000" fill="hold" grpId="0" nodeType="withEffect">
                                  <p:stCondLst>
                                    <p:cond delay="0"/>
                                  </p:stCondLst>
                                  <p:childTnLst>
                                    <p:animMotion origin="layout" path="M -3.125E-6 -3.7037E-6 L 0.11055 0.40486 " pathEditMode="relative" rAng="0" ptsTypes="AA">
                                      <p:cBhvr>
                                        <p:cTn id="16" dur="2000" fill="hold"/>
                                        <p:tgtEl>
                                          <p:spTgt spid="129"/>
                                        </p:tgtEl>
                                        <p:attrNameLst>
                                          <p:attrName>ppt_x</p:attrName>
                                          <p:attrName>ppt_y</p:attrName>
                                        </p:attrNameLst>
                                      </p:cBhvr>
                                      <p:rCtr x="5521" y="20231"/>
                                    </p:animMotion>
                                  </p:childTnLst>
                                </p:cTn>
                              </p:par>
                              <p:par>
                                <p:cTn id="17" presetID="42" presetClass="path" presetSubtype="0" accel="50000" decel="50000" fill="hold" grpId="0" nodeType="withEffect">
                                  <p:stCondLst>
                                    <p:cond delay="0"/>
                                  </p:stCondLst>
                                  <p:childTnLst>
                                    <p:animMotion origin="layout" path="M 2.91667E-6 -3.7037E-6 L 0.0875 0.37454 " pathEditMode="relative" rAng="0" ptsTypes="AA">
                                      <p:cBhvr>
                                        <p:cTn id="18" dur="2000" fill="hold"/>
                                        <p:tgtEl>
                                          <p:spTgt spid="130"/>
                                        </p:tgtEl>
                                        <p:attrNameLst>
                                          <p:attrName>ppt_x</p:attrName>
                                          <p:attrName>ppt_y</p:attrName>
                                        </p:attrNameLst>
                                      </p:cBhvr>
                                      <p:rCtr x="4375" y="18727"/>
                                    </p:animMotion>
                                  </p:childTnLst>
                                </p:cTn>
                              </p:par>
                              <p:par>
                                <p:cTn id="19" presetID="42" presetClass="path" presetSubtype="0" accel="50000" decel="50000" fill="hold" grpId="0" nodeType="withEffect">
                                  <p:stCondLst>
                                    <p:cond delay="0"/>
                                  </p:stCondLst>
                                  <p:childTnLst>
                                    <p:animMotion origin="layout" path="M -8.33333E-7 7.40741E-7 L 0.06406 0.33634 " pathEditMode="relative" rAng="0" ptsTypes="AA">
                                      <p:cBhvr>
                                        <p:cTn id="20" dur="2000" fill="hold"/>
                                        <p:tgtEl>
                                          <p:spTgt spid="131"/>
                                        </p:tgtEl>
                                        <p:attrNameLst>
                                          <p:attrName>ppt_x</p:attrName>
                                          <p:attrName>ppt_y</p:attrName>
                                        </p:attrNameLst>
                                      </p:cBhvr>
                                      <p:rCtr x="3203" y="16806"/>
                                    </p:animMotion>
                                  </p:childTnLst>
                                </p:cTn>
                              </p:par>
                              <p:par>
                                <p:cTn id="21" presetID="42" presetClass="path" presetSubtype="0" accel="50000" decel="50000" fill="hold" grpId="0" nodeType="withEffect">
                                  <p:stCondLst>
                                    <p:cond delay="0"/>
                                  </p:stCondLst>
                                  <p:childTnLst>
                                    <p:animMotion origin="layout" path="M 4.79167E-6 0.00185 L 0.04114 0.2875 " pathEditMode="relative" rAng="0" ptsTypes="AA">
                                      <p:cBhvr>
                                        <p:cTn id="22" dur="2000" fill="hold"/>
                                        <p:tgtEl>
                                          <p:spTgt spid="132"/>
                                        </p:tgtEl>
                                        <p:attrNameLst>
                                          <p:attrName>ppt_x</p:attrName>
                                          <p:attrName>ppt_y</p:attrName>
                                        </p:attrNameLst>
                                      </p:cBhvr>
                                      <p:rCtr x="2057" y="14282"/>
                                    </p:animMotion>
                                  </p:childTnLst>
                                </p:cTn>
                              </p:par>
                              <p:par>
                                <p:cTn id="23" presetID="42" presetClass="path" presetSubtype="0" accel="50000" decel="50000" fill="hold" grpId="0" nodeType="withEffect">
                                  <p:stCondLst>
                                    <p:cond delay="0"/>
                                  </p:stCondLst>
                                  <p:childTnLst>
                                    <p:animMotion origin="layout" path="M 8.33333E-7 7.40741E-7 L 0.02187 0.22523 " pathEditMode="relative" rAng="0" ptsTypes="AA">
                                      <p:cBhvr>
                                        <p:cTn id="24" dur="2000" fill="hold"/>
                                        <p:tgtEl>
                                          <p:spTgt spid="133"/>
                                        </p:tgtEl>
                                        <p:attrNameLst>
                                          <p:attrName>ppt_x</p:attrName>
                                          <p:attrName>ppt_y</p:attrName>
                                        </p:attrNameLst>
                                      </p:cBhvr>
                                      <p:rCtr x="1094" y="11250"/>
                                    </p:animMotion>
                                  </p:childTnLst>
                                </p:cTn>
                              </p:par>
                              <p:par>
                                <p:cTn id="25" presetID="42" presetClass="path" presetSubtype="0" accel="50000" decel="50000" fill="hold" grpId="0" nodeType="withEffect">
                                  <p:stCondLst>
                                    <p:cond delay="0"/>
                                  </p:stCondLst>
                                  <p:childTnLst>
                                    <p:animMotion origin="layout" path="M -3.33333E-6 7.40741E-7 L 0.00248 0.26065 " pathEditMode="relative" rAng="0" ptsTypes="AA">
                                      <p:cBhvr>
                                        <p:cTn id="26" dur="2000" fill="hold"/>
                                        <p:tgtEl>
                                          <p:spTgt spid="134"/>
                                        </p:tgtEl>
                                        <p:attrNameLst>
                                          <p:attrName>ppt_x</p:attrName>
                                          <p:attrName>ppt_y</p:attrName>
                                        </p:attrNameLst>
                                      </p:cBhvr>
                                      <p:rCtr x="117" y="13032"/>
                                    </p:animMotion>
                                  </p:childTnLst>
                                </p:cTn>
                              </p:par>
                              <p:par>
                                <p:cTn id="27" presetID="42" presetClass="path" presetSubtype="0" accel="50000" decel="50000" fill="hold" grpId="0" nodeType="withEffect">
                                  <p:stCondLst>
                                    <p:cond delay="0"/>
                                  </p:stCondLst>
                                  <p:childTnLst>
                                    <p:animMotion origin="layout" path="M 2.5E-6 1.85185E-6 L -0.02201 0.17708 " pathEditMode="relative" rAng="0" ptsTypes="AA">
                                      <p:cBhvr>
                                        <p:cTn id="28" dur="2000" fill="hold"/>
                                        <p:tgtEl>
                                          <p:spTgt spid="135"/>
                                        </p:tgtEl>
                                        <p:attrNameLst>
                                          <p:attrName>ppt_x</p:attrName>
                                          <p:attrName>ppt_y</p:attrName>
                                        </p:attrNameLst>
                                      </p:cBhvr>
                                      <p:rCtr x="-1107" y="8843"/>
                                    </p:animMotion>
                                  </p:childTnLst>
                                </p:cTn>
                              </p:par>
                              <p:par>
                                <p:cTn id="29" presetID="42" presetClass="path" presetSubtype="0" accel="50000" decel="50000" fill="hold" grpId="0" nodeType="withEffect">
                                  <p:stCondLst>
                                    <p:cond delay="0"/>
                                  </p:stCondLst>
                                  <p:childTnLst>
                                    <p:animMotion origin="layout" path="M -1.875E-6 1.85185E-6 L 0.12344 0.6287 " pathEditMode="relative" rAng="0" ptsTypes="AA">
                                      <p:cBhvr>
                                        <p:cTn id="30" dur="2000" fill="hold"/>
                                        <p:tgtEl>
                                          <p:spTgt spid="136"/>
                                        </p:tgtEl>
                                        <p:attrNameLst>
                                          <p:attrName>ppt_x</p:attrName>
                                          <p:attrName>ppt_y</p:attrName>
                                        </p:attrNameLst>
                                      </p:cBhvr>
                                      <p:rCtr x="6172" y="31435"/>
                                    </p:animMotion>
                                  </p:childTnLst>
                                </p:cTn>
                              </p:par>
                              <p:par>
                                <p:cTn id="31" presetID="42" presetClass="path" presetSubtype="0" accel="50000" decel="50000" fill="hold" grpId="0" nodeType="withEffect">
                                  <p:stCondLst>
                                    <p:cond delay="0"/>
                                  </p:stCondLst>
                                  <p:childTnLst>
                                    <p:animMotion origin="layout" path="M 3.75E-6 -1.11111E-6 L 0.09922 0.58565 " pathEditMode="relative" rAng="0" ptsTypes="AA">
                                      <p:cBhvr>
                                        <p:cTn id="32" dur="2000" fill="hold"/>
                                        <p:tgtEl>
                                          <p:spTgt spid="137"/>
                                        </p:tgtEl>
                                        <p:attrNameLst>
                                          <p:attrName>ppt_x</p:attrName>
                                          <p:attrName>ppt_y</p:attrName>
                                        </p:attrNameLst>
                                      </p:cBhvr>
                                      <p:rCtr x="4961" y="29282"/>
                                    </p:animMotion>
                                  </p:childTnLst>
                                </p:cTn>
                              </p:par>
                              <p:par>
                                <p:cTn id="33" presetID="42" presetClass="path" presetSubtype="0" accel="50000" decel="50000" fill="hold" grpId="0" nodeType="withEffect">
                                  <p:stCondLst>
                                    <p:cond delay="0"/>
                                  </p:stCondLst>
                                  <p:childTnLst>
                                    <p:animMotion origin="layout" path="M -6.25E-7 4.44444E-6 L 0.07787 0.54097 " pathEditMode="relative" rAng="0" ptsTypes="AA">
                                      <p:cBhvr>
                                        <p:cTn id="34" dur="2000" fill="hold"/>
                                        <p:tgtEl>
                                          <p:spTgt spid="138"/>
                                        </p:tgtEl>
                                        <p:attrNameLst>
                                          <p:attrName>ppt_x</p:attrName>
                                          <p:attrName>ppt_y</p:attrName>
                                        </p:attrNameLst>
                                      </p:cBhvr>
                                      <p:rCtr x="3893" y="27037"/>
                                    </p:animMotion>
                                  </p:childTnLst>
                                </p:cTn>
                              </p:par>
                              <p:par>
                                <p:cTn id="35" presetID="42" presetClass="path" presetSubtype="0" accel="50000" decel="50000" fill="hold" grpId="0" nodeType="withEffect">
                                  <p:stCondLst>
                                    <p:cond delay="0"/>
                                  </p:stCondLst>
                                  <p:childTnLst>
                                    <p:animMotion origin="layout" path="M -4.16667E-6 4.44444E-6 L 0.05586 0.51504 " pathEditMode="relative" rAng="0" ptsTypes="AA">
                                      <p:cBhvr>
                                        <p:cTn id="36" dur="2000" fill="hold"/>
                                        <p:tgtEl>
                                          <p:spTgt spid="139"/>
                                        </p:tgtEl>
                                        <p:attrNameLst>
                                          <p:attrName>ppt_x</p:attrName>
                                          <p:attrName>ppt_y</p:attrName>
                                        </p:attrNameLst>
                                      </p:cBhvr>
                                      <p:rCtr x="2786" y="25741"/>
                                    </p:animMotion>
                                  </p:childTnLst>
                                </p:cTn>
                              </p:par>
                              <p:par>
                                <p:cTn id="37" presetID="42" presetClass="path" presetSubtype="0" accel="50000" decel="50000" fill="hold" grpId="0" nodeType="withEffect">
                                  <p:stCondLst>
                                    <p:cond delay="0"/>
                                  </p:stCondLst>
                                  <p:childTnLst>
                                    <p:animMotion origin="layout" path="M 1.04167E-6 4.44444E-6 L 0.03411 0.48958 " pathEditMode="relative" rAng="0" ptsTypes="AA">
                                      <p:cBhvr>
                                        <p:cTn id="38" dur="2000" fill="hold"/>
                                        <p:tgtEl>
                                          <p:spTgt spid="140"/>
                                        </p:tgtEl>
                                        <p:attrNameLst>
                                          <p:attrName>ppt_x</p:attrName>
                                          <p:attrName>ppt_y</p:attrName>
                                        </p:attrNameLst>
                                      </p:cBhvr>
                                      <p:rCtr x="1706" y="24468"/>
                                    </p:animMotion>
                                  </p:childTnLst>
                                </p:cTn>
                              </p:par>
                              <p:par>
                                <p:cTn id="39" presetID="42" presetClass="path" presetSubtype="0" accel="50000" decel="50000" fill="hold" grpId="0" nodeType="withEffect">
                                  <p:stCondLst>
                                    <p:cond delay="0"/>
                                  </p:stCondLst>
                                  <p:childTnLst>
                                    <p:animMotion origin="layout" path="M -3.125E-6 2.77556E-17 L 0.01276 0.46829 " pathEditMode="relative" rAng="0" ptsTypes="AA">
                                      <p:cBhvr>
                                        <p:cTn id="40" dur="2000" fill="hold"/>
                                        <p:tgtEl>
                                          <p:spTgt spid="141"/>
                                        </p:tgtEl>
                                        <p:attrNameLst>
                                          <p:attrName>ppt_x</p:attrName>
                                          <p:attrName>ppt_y</p:attrName>
                                        </p:attrNameLst>
                                      </p:cBhvr>
                                      <p:rCtr x="638" y="23403"/>
                                    </p:animMotion>
                                  </p:childTnLst>
                                </p:cTn>
                              </p:par>
                              <p:par>
                                <p:cTn id="41" presetID="42" presetClass="path" presetSubtype="0" accel="50000" decel="50000" fill="hold" grpId="0" nodeType="withEffect">
                                  <p:stCondLst>
                                    <p:cond delay="0"/>
                                  </p:stCondLst>
                                  <p:childTnLst>
                                    <p:animMotion origin="layout" path="M 2.70833E-6 -2.96296E-6 L -0.0086 0.42199 " pathEditMode="relative" rAng="0" ptsTypes="AA">
                                      <p:cBhvr>
                                        <p:cTn id="42" dur="2000" fill="hold"/>
                                        <p:tgtEl>
                                          <p:spTgt spid="142"/>
                                        </p:tgtEl>
                                        <p:attrNameLst>
                                          <p:attrName>ppt_x</p:attrName>
                                          <p:attrName>ppt_y</p:attrName>
                                        </p:attrNameLst>
                                      </p:cBhvr>
                                      <p:rCtr x="-430" y="21088"/>
                                    </p:animMotion>
                                  </p:childTnLst>
                                </p:cTn>
                              </p:par>
                              <p:par>
                                <p:cTn id="43" presetID="42" presetClass="path" presetSubtype="0" accel="50000" decel="50000" fill="hold" grpId="0" nodeType="withEffect">
                                  <p:stCondLst>
                                    <p:cond delay="0"/>
                                  </p:stCondLst>
                                  <p:childTnLst>
                                    <p:animMotion origin="layout" path="M -1.45833E-6 1.11111E-6 L -0.03008 0.39954 " pathEditMode="relative" rAng="0" ptsTypes="AA">
                                      <p:cBhvr>
                                        <p:cTn id="44" dur="2000" fill="hold"/>
                                        <p:tgtEl>
                                          <p:spTgt spid="143"/>
                                        </p:tgtEl>
                                        <p:attrNameLst>
                                          <p:attrName>ppt_x</p:attrName>
                                          <p:attrName>ppt_y</p:attrName>
                                        </p:attrNameLst>
                                      </p:cBhvr>
                                      <p:rCtr x="-1510" y="19977"/>
                                    </p:animMotion>
                                  </p:childTnLst>
                                </p:cTn>
                              </p:par>
                              <p:par>
                                <p:cTn id="45" presetID="42" presetClass="path" presetSubtype="0" accel="50000" decel="50000" fill="hold" grpId="0" nodeType="withEffect">
                                  <p:stCondLst>
                                    <p:cond delay="0"/>
                                  </p:stCondLst>
                                  <p:childTnLst>
                                    <p:animMotion origin="layout" path="M 4.16667E-6 1.11111E-6 L -0.05144 0.37546 " pathEditMode="relative" rAng="0" ptsTypes="AA">
                                      <p:cBhvr>
                                        <p:cTn id="46" dur="2000" fill="hold"/>
                                        <p:tgtEl>
                                          <p:spTgt spid="144"/>
                                        </p:tgtEl>
                                        <p:attrNameLst>
                                          <p:attrName>ppt_x</p:attrName>
                                          <p:attrName>ppt_y</p:attrName>
                                        </p:attrNameLst>
                                      </p:cBhvr>
                                      <p:rCtr x="-2578" y="18773"/>
                                    </p:animMotion>
                                  </p:childTnLst>
                                </p:cTn>
                              </p:par>
                              <p:par>
                                <p:cTn id="47" presetID="42" presetClass="path" presetSubtype="0" accel="50000" decel="50000" fill="hold" grpId="0" nodeType="withEffect">
                                  <p:stCondLst>
                                    <p:cond delay="0"/>
                                  </p:stCondLst>
                                  <p:childTnLst>
                                    <p:animMotion origin="layout" path="M 1.11022E-16 1.11111E-6 L -0.07174 0.3537 " pathEditMode="relative" rAng="0" ptsTypes="AA">
                                      <p:cBhvr>
                                        <p:cTn id="48" dur="2000" fill="hold"/>
                                        <p:tgtEl>
                                          <p:spTgt spid="145"/>
                                        </p:tgtEl>
                                        <p:attrNameLst>
                                          <p:attrName>ppt_x</p:attrName>
                                          <p:attrName>ppt_y</p:attrName>
                                        </p:attrNameLst>
                                      </p:cBhvr>
                                      <p:rCtr x="-3594" y="17685"/>
                                    </p:animMotion>
                                  </p:childTnLst>
                                </p:cTn>
                              </p:par>
                              <p:par>
                                <p:cTn id="49" presetID="42" presetClass="path" presetSubtype="0" accel="50000" decel="50000" fill="hold" grpId="0" nodeType="withEffect">
                                  <p:stCondLst>
                                    <p:cond delay="0"/>
                                  </p:stCondLst>
                                  <p:childTnLst>
                                    <p:animMotion origin="layout" path="M -4.16667E-6 1.11111E-6 L -0.09414 0.31018 " pathEditMode="relative" rAng="0" ptsTypes="AA">
                                      <p:cBhvr>
                                        <p:cTn id="50" dur="2000" fill="hold"/>
                                        <p:tgtEl>
                                          <p:spTgt spid="146"/>
                                        </p:tgtEl>
                                        <p:attrNameLst>
                                          <p:attrName>ppt_x</p:attrName>
                                          <p:attrName>ppt_y</p:attrName>
                                        </p:attrNameLst>
                                      </p:cBhvr>
                                      <p:rCtr x="-4714" y="15509"/>
                                    </p:animMotion>
                                  </p:childTnLst>
                                </p:cTn>
                              </p:par>
                              <p:par>
                                <p:cTn id="51" presetID="42" presetClass="path" presetSubtype="0" accel="50000" decel="50000" fill="hold" grpId="0" nodeType="withEffect">
                                  <p:stCondLst>
                                    <p:cond delay="0"/>
                                  </p:stCondLst>
                                  <p:childTnLst>
                                    <p:animMotion origin="layout" path="M 1.66667E-6 1.11111E-6 L -0.11472 0.28565 " pathEditMode="relative" rAng="0" ptsTypes="AA">
                                      <p:cBhvr>
                                        <p:cTn id="52" dur="2000" fill="hold"/>
                                        <p:tgtEl>
                                          <p:spTgt spid="147"/>
                                        </p:tgtEl>
                                        <p:attrNameLst>
                                          <p:attrName>ppt_x</p:attrName>
                                          <p:attrName>ppt_y</p:attrName>
                                        </p:attrNameLst>
                                      </p:cBhvr>
                                      <p:rCtr x="-5742" y="14282"/>
                                    </p:animMotion>
                                  </p:childTnLst>
                                </p:cTn>
                              </p:par>
                              <p:par>
                                <p:cTn id="53" presetID="42" presetClass="path" presetSubtype="0" accel="50000" decel="50000" fill="hold" grpId="0" nodeType="withEffect">
                                  <p:stCondLst>
                                    <p:cond delay="0"/>
                                  </p:stCondLst>
                                  <p:childTnLst>
                                    <p:animMotion origin="layout" path="M -2.5E-6 1.11111E-6 L -0.13633 0.26389 " pathEditMode="relative" rAng="0" ptsTypes="AA">
                                      <p:cBhvr>
                                        <p:cTn id="54" dur="2000" fill="hold"/>
                                        <p:tgtEl>
                                          <p:spTgt spid="148"/>
                                        </p:tgtEl>
                                        <p:attrNameLst>
                                          <p:attrName>ppt_x</p:attrName>
                                          <p:attrName>ppt_y</p:attrName>
                                        </p:attrNameLst>
                                      </p:cBhvr>
                                      <p:rCtr x="-6823" y="13194"/>
                                    </p:animMotion>
                                  </p:childTnLst>
                                </p:cTn>
                              </p:par>
                              <p:par>
                                <p:cTn id="55" presetID="42" presetClass="path" presetSubtype="0" accel="50000" decel="50000" fill="hold" grpId="0" nodeType="withEffect">
                                  <p:stCondLst>
                                    <p:cond delay="0"/>
                                  </p:stCondLst>
                                  <p:childTnLst>
                                    <p:animMotion origin="layout" path="M 4.16667E-6 1.11111E-6 L -0.15677 0.23842 " pathEditMode="relative" rAng="0" ptsTypes="AA">
                                      <p:cBhvr>
                                        <p:cTn id="56" dur="2000" fill="hold"/>
                                        <p:tgtEl>
                                          <p:spTgt spid="149"/>
                                        </p:tgtEl>
                                        <p:attrNameLst>
                                          <p:attrName>ppt_x</p:attrName>
                                          <p:attrName>ppt_y</p:attrName>
                                        </p:attrNameLst>
                                      </p:cBhvr>
                                      <p:rCtr x="-7839" y="11921"/>
                                    </p:animMotion>
                                  </p:childTnLst>
                                </p:cTn>
                              </p:par>
                              <p:par>
                                <p:cTn id="57" presetID="42" presetClass="path" presetSubtype="0" accel="50000" decel="50000" fill="hold" grpId="0" nodeType="withEffect">
                                  <p:stCondLst>
                                    <p:cond delay="0"/>
                                  </p:stCondLst>
                                  <p:childTnLst>
                                    <p:animMotion origin="layout" path="M 0 1.11111E-6 L -0.17917 0.19722 " pathEditMode="relative" rAng="0" ptsTypes="AA">
                                      <p:cBhvr>
                                        <p:cTn id="58" dur="2000" fill="hold"/>
                                        <p:tgtEl>
                                          <p:spTgt spid="150"/>
                                        </p:tgtEl>
                                        <p:attrNameLst>
                                          <p:attrName>ppt_x</p:attrName>
                                          <p:attrName>ppt_y</p:attrName>
                                        </p:attrNameLst>
                                      </p:cBhvr>
                                      <p:rCtr x="-8958" y="9861"/>
                                    </p:animMotion>
                                  </p:childTnLst>
                                </p:cTn>
                              </p:par>
                              <p:par>
                                <p:cTn id="59" presetID="42" presetClass="path" presetSubtype="0" accel="50000" decel="50000" fill="hold" grpId="0" nodeType="withEffect">
                                  <p:stCondLst>
                                    <p:cond delay="0"/>
                                  </p:stCondLst>
                                  <p:childTnLst>
                                    <p:animMotion origin="layout" path="M -4.16667E-6 -4.81481E-6 L -0.20052 0.15232 " pathEditMode="relative" rAng="0" ptsTypes="AA">
                                      <p:cBhvr>
                                        <p:cTn id="60" dur="2000" fill="hold"/>
                                        <p:tgtEl>
                                          <p:spTgt spid="151"/>
                                        </p:tgtEl>
                                        <p:attrNameLst>
                                          <p:attrName>ppt_x</p:attrName>
                                          <p:attrName>ppt_y</p:attrName>
                                        </p:attrNameLst>
                                      </p:cBhvr>
                                      <p:rCtr x="-10026" y="7616"/>
                                    </p:animMotion>
                                  </p:childTnLst>
                                </p:cTn>
                              </p:par>
                              <p:par>
                                <p:cTn id="61" presetID="42" presetClass="path" presetSubtype="0" accel="50000" decel="50000" fill="hold" grpId="0" nodeType="withEffect">
                                  <p:stCondLst>
                                    <p:cond delay="0"/>
                                  </p:stCondLst>
                                  <p:childTnLst>
                                    <p:animMotion origin="layout" path="M 1.25E-6 -4.81481E-6 L -0.07083 0.47084 " pathEditMode="relative" rAng="0" ptsTypes="AA">
                                      <p:cBhvr>
                                        <p:cTn id="62" dur="2000" fill="hold"/>
                                        <p:tgtEl>
                                          <p:spTgt spid="152"/>
                                        </p:tgtEl>
                                        <p:attrNameLst>
                                          <p:attrName>ppt_x</p:attrName>
                                          <p:attrName>ppt_y</p:attrName>
                                        </p:attrNameLst>
                                      </p:cBhvr>
                                      <p:rCtr x="-3542" y="23542"/>
                                    </p:animMotion>
                                  </p:childTnLst>
                                </p:cTn>
                              </p:par>
                              <p:par>
                                <p:cTn id="63" presetID="42" presetClass="path" presetSubtype="0" accel="50000" decel="50000" fill="hold" grpId="0" nodeType="withEffect">
                                  <p:stCondLst>
                                    <p:cond delay="0"/>
                                  </p:stCondLst>
                                  <p:childTnLst>
                                    <p:animMotion origin="layout" path="M -3.54167E-6 -4.81481E-6 L -0.09336 0.40741 " pathEditMode="relative" rAng="0" ptsTypes="AA">
                                      <p:cBhvr>
                                        <p:cTn id="64" dur="2000" fill="hold"/>
                                        <p:tgtEl>
                                          <p:spTgt spid="156"/>
                                        </p:tgtEl>
                                        <p:attrNameLst>
                                          <p:attrName>ppt_x</p:attrName>
                                          <p:attrName>ppt_y</p:attrName>
                                        </p:attrNameLst>
                                      </p:cBhvr>
                                      <p:rCtr x="-4674" y="20370"/>
                                    </p:animMotion>
                                  </p:childTnLst>
                                </p:cTn>
                              </p:par>
                              <p:par>
                                <p:cTn id="65" presetID="42" presetClass="path" presetSubtype="0" accel="50000" decel="50000" fill="hold" grpId="0" nodeType="withEffect">
                                  <p:stCondLst>
                                    <p:cond delay="0"/>
                                  </p:stCondLst>
                                  <p:childTnLst>
                                    <p:animMotion origin="layout" path="M 1.04167E-6 -4.81481E-6 L -0.11471 0.3507 " pathEditMode="relative" rAng="0" ptsTypes="AA">
                                      <p:cBhvr>
                                        <p:cTn id="66" dur="2000" fill="hold"/>
                                        <p:tgtEl>
                                          <p:spTgt spid="157"/>
                                        </p:tgtEl>
                                        <p:attrNameLst>
                                          <p:attrName>ppt_x</p:attrName>
                                          <p:attrName>ppt_y</p:attrName>
                                        </p:attrNameLst>
                                      </p:cBhvr>
                                      <p:rCtr x="-5742" y="17523"/>
                                    </p:animMotion>
                                  </p:childTnLst>
                                </p:cTn>
                              </p:par>
                              <p:par>
                                <p:cTn id="67" presetID="42" presetClass="path" presetSubtype="0" accel="50000" decel="50000" fill="hold" grpId="0" nodeType="withEffect">
                                  <p:stCondLst>
                                    <p:cond delay="0"/>
                                  </p:stCondLst>
                                  <p:childTnLst>
                                    <p:animMotion origin="layout" path="M -3.125E-6 -4.81481E-6 L -0.13685 0.29075 " pathEditMode="relative" rAng="0" ptsTypes="AA">
                                      <p:cBhvr>
                                        <p:cTn id="68" dur="2000" fill="hold"/>
                                        <p:tgtEl>
                                          <p:spTgt spid="158"/>
                                        </p:tgtEl>
                                        <p:attrNameLst>
                                          <p:attrName>ppt_x</p:attrName>
                                          <p:attrName>ppt_y</p:attrName>
                                        </p:attrNameLst>
                                      </p:cBhvr>
                                      <p:rCtr x="-6849" y="14537"/>
                                    </p:animMotion>
                                  </p:childTnLst>
                                </p:cTn>
                              </p:par>
                              <p:par>
                                <p:cTn id="69" presetID="10" presetClass="exit" presetSubtype="0" fill="hold" grpId="0" nodeType="withEffect">
                                  <p:stCondLst>
                                    <p:cond delay="0"/>
                                  </p:stCondLst>
                                  <p:childTnLst>
                                    <p:animEffect transition="out" filter="fade">
                                      <p:cBhvr>
                                        <p:cTn id="70" dur="500"/>
                                        <p:tgtEl>
                                          <p:spTgt spid="36"/>
                                        </p:tgtEl>
                                      </p:cBhvr>
                                    </p:animEffect>
                                    <p:set>
                                      <p:cBhvr>
                                        <p:cTn id="71" dur="1" fill="hold">
                                          <p:stCondLst>
                                            <p:cond delay="499"/>
                                          </p:stCondLst>
                                        </p:cTn>
                                        <p:tgtEl>
                                          <p:spTgt spid="36"/>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2"/>
                                        </p:tgtEl>
                                      </p:cBhvr>
                                    </p:animEffect>
                                    <p:set>
                                      <p:cBhvr>
                                        <p:cTn id="74" dur="1" fill="hold">
                                          <p:stCondLst>
                                            <p:cond delay="499"/>
                                          </p:stCondLst>
                                        </p:cTn>
                                        <p:tgtEl>
                                          <p:spTgt spid="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250"/>
                                        <p:tgtEl>
                                          <p:spTgt spid="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25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nodeType="clickEffect">
                                  <p:stCondLst>
                                    <p:cond delay="0"/>
                                  </p:stCondLst>
                                  <p:childTnLst>
                                    <p:animMotion origin="layout" path="M -1.04167E-6 -2.22222E-6 L -0.20768 -0.00208 " pathEditMode="relative" rAng="0" ptsTypes="AA">
                                      <p:cBhvr>
                                        <p:cTn id="91" dur="2000" fill="hold"/>
                                        <p:tgtEl>
                                          <p:spTgt spid="1025"/>
                                        </p:tgtEl>
                                        <p:attrNameLst>
                                          <p:attrName>ppt_x</p:attrName>
                                          <p:attrName>ppt_y</p:attrName>
                                        </p:attrNameLst>
                                      </p:cBhvr>
                                      <p:rCtr x="-10391" y="-116"/>
                                    </p:animMotion>
                                  </p:childTnLst>
                                </p:cTn>
                              </p:par>
                              <p:par>
                                <p:cTn id="92" presetID="42" presetClass="path" presetSubtype="0" accel="50000" decel="50000" fill="hold" grpId="1" nodeType="withEffect">
                                  <p:stCondLst>
                                    <p:cond delay="0"/>
                                  </p:stCondLst>
                                  <p:childTnLst>
                                    <p:animMotion origin="layout" path="M 1.25E-6 7.40741E-7 L -0.17344 -0.00278 " pathEditMode="relative" rAng="0" ptsTypes="AA">
                                      <p:cBhvr>
                                        <p:cTn id="93" dur="2000" fill="hold"/>
                                        <p:tgtEl>
                                          <p:spTgt spid="38"/>
                                        </p:tgtEl>
                                        <p:attrNameLst>
                                          <p:attrName>ppt_x</p:attrName>
                                          <p:attrName>ppt_y</p:attrName>
                                        </p:attrNameLst>
                                      </p:cBhvr>
                                      <p:rCtr x="-8672" y="-139"/>
                                    </p:animMotion>
                                  </p:childTnLst>
                                </p:cTn>
                              </p:par>
                              <p:par>
                                <p:cTn id="94" presetID="10" presetClass="exit" presetSubtype="0" fill="hold" grpId="1" nodeType="withEffect">
                                  <p:stCondLst>
                                    <p:cond delay="0"/>
                                  </p:stCondLst>
                                  <p:childTnLst>
                                    <p:animEffect transition="out" filter="fade">
                                      <p:cBhvr>
                                        <p:cTn id="95" dur="500"/>
                                        <p:tgtEl>
                                          <p:spTgt spid="44"/>
                                        </p:tgtEl>
                                      </p:cBhvr>
                                    </p:animEffect>
                                    <p:set>
                                      <p:cBhvr>
                                        <p:cTn id="96" dur="1" fill="hold">
                                          <p:stCondLst>
                                            <p:cond delay="499"/>
                                          </p:stCondLst>
                                        </p:cTn>
                                        <p:tgtEl>
                                          <p:spTgt spid="44"/>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21"/>
                                        </p:tgtEl>
                                      </p:cBhvr>
                                    </p:animEffect>
                                    <p:set>
                                      <p:cBhvr>
                                        <p:cTn id="99" dur="1" fill="hold">
                                          <p:stCondLst>
                                            <p:cond delay="499"/>
                                          </p:stCondLst>
                                        </p:cTn>
                                        <p:tgtEl>
                                          <p:spTgt spid="121"/>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25"/>
                                        </p:tgtEl>
                                      </p:cBhvr>
                                    </p:animEffect>
                                    <p:set>
                                      <p:cBhvr>
                                        <p:cTn id="102" dur="1" fill="hold">
                                          <p:stCondLst>
                                            <p:cond delay="499"/>
                                          </p:stCondLst>
                                        </p:cTn>
                                        <p:tgtEl>
                                          <p:spTgt spid="125"/>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26"/>
                                        </p:tgtEl>
                                      </p:cBhvr>
                                    </p:animEffect>
                                    <p:set>
                                      <p:cBhvr>
                                        <p:cTn id="105" dur="1" fill="hold">
                                          <p:stCondLst>
                                            <p:cond delay="499"/>
                                          </p:stCondLst>
                                        </p:cTn>
                                        <p:tgtEl>
                                          <p:spTgt spid="126"/>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27"/>
                                        </p:tgtEl>
                                      </p:cBhvr>
                                    </p:animEffect>
                                    <p:set>
                                      <p:cBhvr>
                                        <p:cTn id="108" dur="1" fill="hold">
                                          <p:stCondLst>
                                            <p:cond delay="499"/>
                                          </p:stCondLst>
                                        </p:cTn>
                                        <p:tgtEl>
                                          <p:spTgt spid="127"/>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28"/>
                                        </p:tgtEl>
                                      </p:cBhvr>
                                    </p:animEffect>
                                    <p:set>
                                      <p:cBhvr>
                                        <p:cTn id="111" dur="1" fill="hold">
                                          <p:stCondLst>
                                            <p:cond delay="499"/>
                                          </p:stCondLst>
                                        </p:cTn>
                                        <p:tgtEl>
                                          <p:spTgt spid="128"/>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29"/>
                                        </p:tgtEl>
                                      </p:cBhvr>
                                    </p:animEffect>
                                    <p:set>
                                      <p:cBhvr>
                                        <p:cTn id="114" dur="1" fill="hold">
                                          <p:stCondLst>
                                            <p:cond delay="499"/>
                                          </p:stCondLst>
                                        </p:cTn>
                                        <p:tgtEl>
                                          <p:spTgt spid="129"/>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130"/>
                                        </p:tgtEl>
                                      </p:cBhvr>
                                    </p:animEffect>
                                    <p:set>
                                      <p:cBhvr>
                                        <p:cTn id="117" dur="1" fill="hold">
                                          <p:stCondLst>
                                            <p:cond delay="499"/>
                                          </p:stCondLst>
                                        </p:cTn>
                                        <p:tgtEl>
                                          <p:spTgt spid="13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31"/>
                                        </p:tgtEl>
                                      </p:cBhvr>
                                    </p:animEffect>
                                    <p:set>
                                      <p:cBhvr>
                                        <p:cTn id="120" dur="1" fill="hold">
                                          <p:stCondLst>
                                            <p:cond delay="499"/>
                                          </p:stCondLst>
                                        </p:cTn>
                                        <p:tgtEl>
                                          <p:spTgt spid="131"/>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32"/>
                                        </p:tgtEl>
                                      </p:cBhvr>
                                    </p:animEffect>
                                    <p:set>
                                      <p:cBhvr>
                                        <p:cTn id="123" dur="1" fill="hold">
                                          <p:stCondLst>
                                            <p:cond delay="499"/>
                                          </p:stCondLst>
                                        </p:cTn>
                                        <p:tgtEl>
                                          <p:spTgt spid="13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33"/>
                                        </p:tgtEl>
                                      </p:cBhvr>
                                    </p:animEffect>
                                    <p:set>
                                      <p:cBhvr>
                                        <p:cTn id="126" dur="1" fill="hold">
                                          <p:stCondLst>
                                            <p:cond delay="499"/>
                                          </p:stCondLst>
                                        </p:cTn>
                                        <p:tgtEl>
                                          <p:spTgt spid="133"/>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34"/>
                                        </p:tgtEl>
                                      </p:cBhvr>
                                    </p:animEffect>
                                    <p:set>
                                      <p:cBhvr>
                                        <p:cTn id="129" dur="1" fill="hold">
                                          <p:stCondLst>
                                            <p:cond delay="499"/>
                                          </p:stCondLst>
                                        </p:cTn>
                                        <p:tgtEl>
                                          <p:spTgt spid="134"/>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35"/>
                                        </p:tgtEl>
                                      </p:cBhvr>
                                    </p:animEffect>
                                    <p:set>
                                      <p:cBhvr>
                                        <p:cTn id="132" dur="1" fill="hold">
                                          <p:stCondLst>
                                            <p:cond delay="499"/>
                                          </p:stCondLst>
                                        </p:cTn>
                                        <p:tgtEl>
                                          <p:spTgt spid="135"/>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136"/>
                                        </p:tgtEl>
                                      </p:cBhvr>
                                    </p:animEffect>
                                    <p:set>
                                      <p:cBhvr>
                                        <p:cTn id="135" dur="1" fill="hold">
                                          <p:stCondLst>
                                            <p:cond delay="499"/>
                                          </p:stCondLst>
                                        </p:cTn>
                                        <p:tgtEl>
                                          <p:spTgt spid="136"/>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137"/>
                                        </p:tgtEl>
                                      </p:cBhvr>
                                    </p:animEffect>
                                    <p:set>
                                      <p:cBhvr>
                                        <p:cTn id="138" dur="1" fill="hold">
                                          <p:stCondLst>
                                            <p:cond delay="499"/>
                                          </p:stCondLst>
                                        </p:cTn>
                                        <p:tgtEl>
                                          <p:spTgt spid="137"/>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138"/>
                                        </p:tgtEl>
                                      </p:cBhvr>
                                    </p:animEffect>
                                    <p:set>
                                      <p:cBhvr>
                                        <p:cTn id="141" dur="1" fill="hold">
                                          <p:stCondLst>
                                            <p:cond delay="499"/>
                                          </p:stCondLst>
                                        </p:cTn>
                                        <p:tgtEl>
                                          <p:spTgt spid="138"/>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139"/>
                                        </p:tgtEl>
                                      </p:cBhvr>
                                    </p:animEffect>
                                    <p:set>
                                      <p:cBhvr>
                                        <p:cTn id="144" dur="1" fill="hold">
                                          <p:stCondLst>
                                            <p:cond delay="499"/>
                                          </p:stCondLst>
                                        </p:cTn>
                                        <p:tgtEl>
                                          <p:spTgt spid="139"/>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140"/>
                                        </p:tgtEl>
                                      </p:cBhvr>
                                    </p:animEffect>
                                    <p:set>
                                      <p:cBhvr>
                                        <p:cTn id="147" dur="1" fill="hold">
                                          <p:stCondLst>
                                            <p:cond delay="499"/>
                                          </p:stCondLst>
                                        </p:cTn>
                                        <p:tgtEl>
                                          <p:spTgt spid="140"/>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141"/>
                                        </p:tgtEl>
                                      </p:cBhvr>
                                    </p:animEffect>
                                    <p:set>
                                      <p:cBhvr>
                                        <p:cTn id="150" dur="1" fill="hold">
                                          <p:stCondLst>
                                            <p:cond delay="499"/>
                                          </p:stCondLst>
                                        </p:cTn>
                                        <p:tgtEl>
                                          <p:spTgt spid="141"/>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142"/>
                                        </p:tgtEl>
                                      </p:cBhvr>
                                    </p:animEffect>
                                    <p:set>
                                      <p:cBhvr>
                                        <p:cTn id="153" dur="1" fill="hold">
                                          <p:stCondLst>
                                            <p:cond delay="499"/>
                                          </p:stCondLst>
                                        </p:cTn>
                                        <p:tgtEl>
                                          <p:spTgt spid="142"/>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143"/>
                                        </p:tgtEl>
                                      </p:cBhvr>
                                    </p:animEffect>
                                    <p:set>
                                      <p:cBhvr>
                                        <p:cTn id="156" dur="1" fill="hold">
                                          <p:stCondLst>
                                            <p:cond delay="499"/>
                                          </p:stCondLst>
                                        </p:cTn>
                                        <p:tgtEl>
                                          <p:spTgt spid="143"/>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144"/>
                                        </p:tgtEl>
                                      </p:cBhvr>
                                    </p:animEffect>
                                    <p:set>
                                      <p:cBhvr>
                                        <p:cTn id="159" dur="1" fill="hold">
                                          <p:stCondLst>
                                            <p:cond delay="499"/>
                                          </p:stCondLst>
                                        </p:cTn>
                                        <p:tgtEl>
                                          <p:spTgt spid="144"/>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145"/>
                                        </p:tgtEl>
                                      </p:cBhvr>
                                    </p:animEffect>
                                    <p:set>
                                      <p:cBhvr>
                                        <p:cTn id="162" dur="1" fill="hold">
                                          <p:stCondLst>
                                            <p:cond delay="499"/>
                                          </p:stCondLst>
                                        </p:cTn>
                                        <p:tgtEl>
                                          <p:spTgt spid="14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146"/>
                                        </p:tgtEl>
                                      </p:cBhvr>
                                    </p:animEffect>
                                    <p:set>
                                      <p:cBhvr>
                                        <p:cTn id="165" dur="1" fill="hold">
                                          <p:stCondLst>
                                            <p:cond delay="499"/>
                                          </p:stCondLst>
                                        </p:cTn>
                                        <p:tgtEl>
                                          <p:spTgt spid="146"/>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147"/>
                                        </p:tgtEl>
                                      </p:cBhvr>
                                    </p:animEffect>
                                    <p:set>
                                      <p:cBhvr>
                                        <p:cTn id="168" dur="1" fill="hold">
                                          <p:stCondLst>
                                            <p:cond delay="499"/>
                                          </p:stCondLst>
                                        </p:cTn>
                                        <p:tgtEl>
                                          <p:spTgt spid="147"/>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148"/>
                                        </p:tgtEl>
                                      </p:cBhvr>
                                    </p:animEffect>
                                    <p:set>
                                      <p:cBhvr>
                                        <p:cTn id="171" dur="1" fill="hold">
                                          <p:stCondLst>
                                            <p:cond delay="499"/>
                                          </p:stCondLst>
                                        </p:cTn>
                                        <p:tgtEl>
                                          <p:spTgt spid="148"/>
                                        </p:tgtEl>
                                        <p:attrNameLst>
                                          <p:attrName>style.visibility</p:attrName>
                                        </p:attrNameLst>
                                      </p:cBhvr>
                                      <p:to>
                                        <p:strVal val="hidden"/>
                                      </p:to>
                                    </p:set>
                                  </p:childTnLst>
                                </p:cTn>
                              </p:par>
                              <p:par>
                                <p:cTn id="172" presetID="10" presetClass="exit" presetSubtype="0" fill="hold" grpId="1" nodeType="withEffect">
                                  <p:stCondLst>
                                    <p:cond delay="0"/>
                                  </p:stCondLst>
                                  <p:childTnLst>
                                    <p:animEffect transition="out" filter="fade">
                                      <p:cBhvr>
                                        <p:cTn id="173" dur="500"/>
                                        <p:tgtEl>
                                          <p:spTgt spid="149"/>
                                        </p:tgtEl>
                                      </p:cBhvr>
                                    </p:animEffect>
                                    <p:set>
                                      <p:cBhvr>
                                        <p:cTn id="174" dur="1" fill="hold">
                                          <p:stCondLst>
                                            <p:cond delay="499"/>
                                          </p:stCondLst>
                                        </p:cTn>
                                        <p:tgtEl>
                                          <p:spTgt spid="149"/>
                                        </p:tgtEl>
                                        <p:attrNameLst>
                                          <p:attrName>style.visibility</p:attrName>
                                        </p:attrNameLst>
                                      </p:cBhvr>
                                      <p:to>
                                        <p:strVal val="hidden"/>
                                      </p:to>
                                    </p:set>
                                  </p:childTnLst>
                                </p:cTn>
                              </p:par>
                              <p:par>
                                <p:cTn id="175" presetID="10" presetClass="exit" presetSubtype="0" fill="hold" grpId="1" nodeType="withEffect">
                                  <p:stCondLst>
                                    <p:cond delay="0"/>
                                  </p:stCondLst>
                                  <p:childTnLst>
                                    <p:animEffect transition="out" filter="fade">
                                      <p:cBhvr>
                                        <p:cTn id="176" dur="500"/>
                                        <p:tgtEl>
                                          <p:spTgt spid="150"/>
                                        </p:tgtEl>
                                      </p:cBhvr>
                                    </p:animEffect>
                                    <p:set>
                                      <p:cBhvr>
                                        <p:cTn id="177" dur="1" fill="hold">
                                          <p:stCondLst>
                                            <p:cond delay="499"/>
                                          </p:stCondLst>
                                        </p:cTn>
                                        <p:tgtEl>
                                          <p:spTgt spid="150"/>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500"/>
                                        <p:tgtEl>
                                          <p:spTgt spid="151"/>
                                        </p:tgtEl>
                                      </p:cBhvr>
                                    </p:animEffect>
                                    <p:set>
                                      <p:cBhvr>
                                        <p:cTn id="180" dur="1" fill="hold">
                                          <p:stCondLst>
                                            <p:cond delay="499"/>
                                          </p:stCondLst>
                                        </p:cTn>
                                        <p:tgtEl>
                                          <p:spTgt spid="151"/>
                                        </p:tgtEl>
                                        <p:attrNameLst>
                                          <p:attrName>style.visibility</p:attrName>
                                        </p:attrNameLst>
                                      </p:cBhvr>
                                      <p:to>
                                        <p:strVal val="hidden"/>
                                      </p:to>
                                    </p:set>
                                  </p:childTnLst>
                                </p:cTn>
                              </p:par>
                              <p:par>
                                <p:cTn id="181" presetID="10" presetClass="exit" presetSubtype="0" fill="hold" grpId="1" nodeType="withEffect">
                                  <p:stCondLst>
                                    <p:cond delay="0"/>
                                  </p:stCondLst>
                                  <p:childTnLst>
                                    <p:animEffect transition="out" filter="fade">
                                      <p:cBhvr>
                                        <p:cTn id="182" dur="500"/>
                                        <p:tgtEl>
                                          <p:spTgt spid="152"/>
                                        </p:tgtEl>
                                      </p:cBhvr>
                                    </p:animEffect>
                                    <p:set>
                                      <p:cBhvr>
                                        <p:cTn id="183" dur="1" fill="hold">
                                          <p:stCondLst>
                                            <p:cond delay="499"/>
                                          </p:stCondLst>
                                        </p:cTn>
                                        <p:tgtEl>
                                          <p:spTgt spid="152"/>
                                        </p:tgtEl>
                                        <p:attrNameLst>
                                          <p:attrName>style.visibility</p:attrName>
                                        </p:attrNameLst>
                                      </p:cBhvr>
                                      <p:to>
                                        <p:strVal val="hidden"/>
                                      </p:to>
                                    </p:set>
                                  </p:childTnLst>
                                </p:cTn>
                              </p:par>
                              <p:par>
                                <p:cTn id="184" presetID="10" presetClass="exit" presetSubtype="0" fill="hold" grpId="1" nodeType="withEffect">
                                  <p:stCondLst>
                                    <p:cond delay="0"/>
                                  </p:stCondLst>
                                  <p:childTnLst>
                                    <p:animEffect transition="out" filter="fade">
                                      <p:cBhvr>
                                        <p:cTn id="185" dur="500"/>
                                        <p:tgtEl>
                                          <p:spTgt spid="156"/>
                                        </p:tgtEl>
                                      </p:cBhvr>
                                    </p:animEffect>
                                    <p:set>
                                      <p:cBhvr>
                                        <p:cTn id="186" dur="1" fill="hold">
                                          <p:stCondLst>
                                            <p:cond delay="499"/>
                                          </p:stCondLst>
                                        </p:cTn>
                                        <p:tgtEl>
                                          <p:spTgt spid="156"/>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500"/>
                                        <p:tgtEl>
                                          <p:spTgt spid="157"/>
                                        </p:tgtEl>
                                      </p:cBhvr>
                                    </p:animEffect>
                                    <p:set>
                                      <p:cBhvr>
                                        <p:cTn id="189" dur="1" fill="hold">
                                          <p:stCondLst>
                                            <p:cond delay="499"/>
                                          </p:stCondLst>
                                        </p:cTn>
                                        <p:tgtEl>
                                          <p:spTgt spid="157"/>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158"/>
                                        </p:tgtEl>
                                      </p:cBhvr>
                                    </p:animEffect>
                                    <p:set>
                                      <p:cBhvr>
                                        <p:cTn id="192" dur="1" fill="hold">
                                          <p:stCondLst>
                                            <p:cond delay="499"/>
                                          </p:stCondLst>
                                        </p:cTn>
                                        <p:tgtEl>
                                          <p:spTgt spid="158"/>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3"/>
                                        </p:tgtEl>
                                      </p:cBhvr>
                                    </p:animEffect>
                                    <p:set>
                                      <p:cBhvr>
                                        <p:cTn id="195" dur="1" fill="hold">
                                          <p:stCondLst>
                                            <p:cond delay="499"/>
                                          </p:stCondLst>
                                        </p:cTn>
                                        <p:tgtEl>
                                          <p:spTgt spid="3"/>
                                        </p:tgtEl>
                                        <p:attrNameLst>
                                          <p:attrName>style.visibility</p:attrName>
                                        </p:attrNameLst>
                                      </p:cBhvr>
                                      <p:to>
                                        <p:strVal val="hidden"/>
                                      </p:to>
                                    </p:set>
                                  </p:childTnLst>
                                </p:cTn>
                              </p:par>
                            </p:childTnLst>
                          </p:cTn>
                        </p:par>
                        <p:par>
                          <p:cTn id="196" fill="hold">
                            <p:stCondLst>
                              <p:cond delay="2000"/>
                            </p:stCondLst>
                            <p:childTnLst>
                              <p:par>
                                <p:cTn id="197" presetID="10" presetClass="entr" presetSubtype="0" fill="hold" grpId="0" nodeType="afterEffect">
                                  <p:stCondLst>
                                    <p:cond delay="0"/>
                                  </p:stCondLst>
                                  <p:childTnLst>
                                    <p:set>
                                      <p:cBhvr>
                                        <p:cTn id="198" dur="1" fill="hold">
                                          <p:stCondLst>
                                            <p:cond delay="0"/>
                                          </p:stCondLst>
                                        </p:cTn>
                                        <p:tgtEl>
                                          <p:spTgt spid="7"/>
                                        </p:tgtEl>
                                        <p:attrNameLst>
                                          <p:attrName>style.visibility</p:attrName>
                                        </p:attrNameLst>
                                      </p:cBhvr>
                                      <p:to>
                                        <p:strVal val="visible"/>
                                      </p:to>
                                    </p:set>
                                    <p:animEffect transition="in" filter="fade">
                                      <p:cBhvr>
                                        <p:cTn id="199" dur="500"/>
                                        <p:tgtEl>
                                          <p:spTgt spid="7"/>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43"/>
                                        </p:tgtEl>
                                        <p:attrNameLst>
                                          <p:attrName>style.visibility</p:attrName>
                                        </p:attrNameLst>
                                      </p:cBhvr>
                                      <p:to>
                                        <p:strVal val="visible"/>
                                      </p:to>
                                    </p:set>
                                    <p:animEffect transition="in" filter="fade">
                                      <p:cBhvr>
                                        <p:cTn id="202"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1"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6" grpId="0" animBg="1"/>
      <p:bldP spid="156" grpId="1" animBg="1"/>
      <p:bldP spid="157" grpId="0" animBg="1"/>
      <p:bldP spid="157" grpId="1" animBg="1"/>
      <p:bldP spid="158" grpId="0" animBg="1"/>
      <p:bldP spid="158" grpId="1" animBg="1"/>
      <p:bldP spid="2" grpId="0"/>
      <p:bldP spid="36" grpId="0"/>
      <p:bldP spid="3" grpId="0" animBg="1"/>
      <p:bldP spid="3" grpId="1" animBg="1"/>
      <p:bldP spid="38" grpId="0" animBg="1"/>
      <p:bldP spid="38" grpId="1" animBg="1"/>
      <p:bldP spid="7" grpId="0" animBg="1"/>
      <p:bldP spid="43" grpId="0" animBg="1"/>
      <p:bldP spid="44" grpId="0" animBg="1"/>
      <p:bldP spid="4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21965483-811A-C141-B8FB-13229B11946D}"/>
              </a:ext>
            </a:extLst>
          </p:cNvPr>
          <p:cNvPicPr>
            <a:picLocks noChangeAspect="1"/>
          </p:cNvPicPr>
          <p:nvPr/>
        </p:nvPicPr>
        <p:blipFill rotWithShape="1">
          <a:blip r:embed="rId3"/>
          <a:srcRect l="-645" t="-50" r="2832" b="9304"/>
          <a:stretch/>
        </p:blipFill>
        <p:spPr>
          <a:xfrm>
            <a:off x="5043046" y="771484"/>
            <a:ext cx="7148954" cy="4974336"/>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764648" y="2015068"/>
            <a:ext cx="4892040" cy="3664351"/>
          </a:xfrm>
        </p:spPr>
        <p:txBody>
          <a:bodyPr vert="horz" lIns="91440" tIns="45720" rIns="91440" bIns="45720" rtlCol="0" anchor="t">
            <a:normAutofit/>
          </a:bodyPr>
          <a:lstStyle/>
          <a:p>
            <a:r>
              <a:rPr lang="en-GB" sz="2400" dirty="0">
                <a:latin typeface="Goudy Old Style" panose="02020502050305020303" pitchFamily="18" charset="77"/>
              </a:rPr>
              <a:t>Objective function is net error</a:t>
            </a:r>
          </a:p>
          <a:p>
            <a:r>
              <a:rPr lang="en-GB" sz="2400" dirty="0">
                <a:latin typeface="Goudy Old Style" panose="02020502050305020303" pitchFamily="18" charset="77"/>
              </a:rPr>
              <a:t>Position is weights and biases</a:t>
            </a:r>
          </a:p>
          <a:p>
            <a:endParaRPr lang="en-GB" sz="2400" dirty="0">
              <a:latin typeface="Goudy Old Style" panose="02020502050305020303" pitchFamily="18" charset="77"/>
            </a:endParaRPr>
          </a:p>
          <a:p>
            <a:pPr marL="0" indent="0">
              <a:buNone/>
            </a:pPr>
            <a:r>
              <a:rPr lang="en-GB" sz="2400" dirty="0">
                <a:latin typeface="Goudy Old Style" panose="02020502050305020303" pitchFamily="18" charset="77"/>
              </a:rPr>
              <a:t>For each particle:</a:t>
            </a:r>
          </a:p>
          <a:p>
            <a:r>
              <a:rPr lang="en-GB" sz="2400" dirty="0">
                <a:latin typeface="Goudy Old Style" panose="02020502050305020303" pitchFamily="18" charset="77"/>
              </a:rPr>
              <a:t>Put the position into the model</a:t>
            </a:r>
          </a:p>
          <a:p>
            <a:r>
              <a:rPr lang="en-GB" sz="2400" dirty="0">
                <a:latin typeface="Goudy Old Style" panose="02020502050305020303" pitchFamily="18" charset="77"/>
              </a:rPr>
              <a:t>Evaluate loss</a:t>
            </a:r>
          </a:p>
          <a:p>
            <a:endParaRPr lang="en-GB" sz="2400" dirty="0">
              <a:latin typeface="Goudy Old Style" panose="02020502050305020303" pitchFamily="18" charset="77"/>
              <a:cs typeface="Calibri"/>
            </a:endParaRPr>
          </a:p>
        </p:txBody>
      </p:sp>
      <p:sp>
        <p:nvSpPr>
          <p:cNvPr id="8" name="Titre 1">
            <a:extLst>
              <a:ext uri="{FF2B5EF4-FFF2-40B4-BE49-F238E27FC236}">
                <a16:creationId xmlns:a16="http://schemas.microsoft.com/office/drawing/2014/main" id="{36E191F0-1B0A-4536-B8C2-5E6E9357BA1F}"/>
              </a:ext>
            </a:extLst>
          </p:cNvPr>
          <p:cNvSpPr txBox="1">
            <a:spLocks/>
          </p:cNvSpPr>
          <p:nvPr/>
        </p:nvSpPr>
        <p:spPr>
          <a:xfrm>
            <a:off x="764648" y="447260"/>
            <a:ext cx="4992624"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Goudy Old Style" panose="02020502050305020303" pitchFamily="18" charset="77"/>
              </a:rPr>
              <a:t>PSO-NN</a:t>
            </a:r>
            <a:endParaRPr lang="en-US" dirty="0">
              <a:latin typeface="Goudy Old Style" panose="02020502050305020303" pitchFamily="18" charset="77"/>
            </a:endParaRPr>
          </a:p>
        </p:txBody>
      </p:sp>
    </p:spTree>
    <p:extLst>
      <p:ext uri="{BB962C8B-B14F-4D97-AF65-F5344CB8AC3E}">
        <p14:creationId xmlns:p14="http://schemas.microsoft.com/office/powerpoint/2010/main" val="2849650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1A580F8-3210-B44F-B9DB-9B1A9F6D04EB}"/>
              </a:ext>
            </a:extLst>
          </p:cNvPr>
          <p:cNvPicPr>
            <a:picLocks noChangeAspect="1"/>
          </p:cNvPicPr>
          <p:nvPr/>
        </p:nvPicPr>
        <p:blipFill rotWithShape="1">
          <a:blip r:embed="rId3"/>
          <a:srcRect l="6707" r="1336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374904" y="856488"/>
            <a:ext cx="4992624" cy="1243584"/>
          </a:xfrm>
        </p:spPr>
        <p:txBody>
          <a:bodyPr vert="horz" lIns="91440" tIns="45720" rIns="91440" bIns="45720" rtlCol="0" anchor="ctr">
            <a:normAutofit/>
          </a:bodyPr>
          <a:lstStyle/>
          <a:p>
            <a:r>
              <a:rPr lang="en" sz="3400">
                <a:latin typeface="Goudy Old Style" panose="02020502050305020303" pitchFamily="18" charset="77"/>
              </a:rPr>
              <a:t>Our PSO algorithm for our Neural Network</a:t>
            </a:r>
            <a:endParaRPr lang="en-US" sz="3400">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374904" y="2956550"/>
            <a:ext cx="5065776" cy="2968762"/>
          </a:xfrm>
        </p:spPr>
        <p:txBody>
          <a:bodyPr anchor="t">
            <a:normAutofit/>
          </a:bodyPr>
          <a:lstStyle/>
          <a:p>
            <a:r>
              <a:rPr lang="en-GB" sz="2400">
                <a:latin typeface="Goudy Old Style" panose="02020502050305020303" pitchFamily="18" charset="77"/>
              </a:rPr>
              <a:t>Methods</a:t>
            </a:r>
          </a:p>
          <a:p>
            <a:endParaRPr lang="en-GB" sz="2400">
              <a:latin typeface="Goudy Old Style" panose="02020502050305020303" pitchFamily="18" charset="77"/>
            </a:endParaRPr>
          </a:p>
          <a:p>
            <a:endParaRPr lang="en-GB" sz="2400">
              <a:latin typeface="Goudy Old Style" panose="02020502050305020303" pitchFamily="18" charset="77"/>
            </a:endParaRPr>
          </a:p>
          <a:p>
            <a:r>
              <a:rPr lang="en-GB" sz="2400">
                <a:latin typeface="Goudy Old Style" panose="02020502050305020303" pitchFamily="18" charset="77"/>
              </a:rPr>
              <a:t>IRIS dataset: results</a:t>
            </a:r>
          </a:p>
          <a:p>
            <a:endParaRPr lang="en-GB" sz="2000" baseline="-25000">
              <a:latin typeface="Goudy Old Style" panose="02020502050305020303" pitchFamily="18" charset="77"/>
            </a:endParaRPr>
          </a:p>
          <a:p>
            <a:endParaRPr lang="en-GB" sz="2000">
              <a:latin typeface="Goudy Old Style" panose="02020502050305020303" pitchFamily="18" charset="77"/>
            </a:endParaRPr>
          </a:p>
        </p:txBody>
      </p:sp>
    </p:spTree>
    <p:extLst>
      <p:ext uri="{BB962C8B-B14F-4D97-AF65-F5344CB8AC3E}">
        <p14:creationId xmlns:p14="http://schemas.microsoft.com/office/powerpoint/2010/main" val="680552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8022021" y="3231931"/>
            <a:ext cx="3852041" cy="1834056"/>
          </a:xfrm>
        </p:spPr>
        <p:txBody>
          <a:bodyPr>
            <a:normAutofit/>
          </a:bodyPr>
          <a:lstStyle/>
          <a:p>
            <a:r>
              <a:rPr lang="en" sz="4000">
                <a:latin typeface="Goudy Old Style" panose="02020502050305020303" pitchFamily="18" charset="77"/>
              </a:rPr>
              <a:t>3. Conclusion and future steps</a:t>
            </a:r>
            <a:endParaRPr lang="en-GB" sz="4000">
              <a:latin typeface="Goudy Old Style" panose="02020502050305020303" pitchFamily="18" charset="77"/>
            </a:endParaRPr>
          </a:p>
        </p:txBody>
      </p:sp>
      <p:cxnSp>
        <p:nvCxnSpPr>
          <p:cNvPr id="11"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Tree>
    <p:extLst>
      <p:ext uri="{BB962C8B-B14F-4D97-AF65-F5344CB8AC3E}">
        <p14:creationId xmlns:p14="http://schemas.microsoft.com/office/powerpoint/2010/main" val="1541380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764648" y="2015068"/>
            <a:ext cx="8414912" cy="3664351"/>
          </a:xfrm>
        </p:spPr>
        <p:txBody>
          <a:bodyPr vert="horz" lIns="91440" tIns="45720" rIns="91440" bIns="45720" rtlCol="0" anchor="t">
            <a:normAutofit lnSpcReduction="10000"/>
          </a:bodyPr>
          <a:lstStyle/>
          <a:p>
            <a:r>
              <a:rPr lang="en-GB" sz="2400" dirty="0">
                <a:latin typeface="Goudy Old Style" panose="02020502050305020303" pitchFamily="18" charset="77"/>
              </a:rPr>
              <a:t>Quantify effects of:</a:t>
            </a:r>
          </a:p>
          <a:p>
            <a:pPr lvl="1"/>
            <a:r>
              <a:rPr lang="en-GB" sz="2000" dirty="0">
                <a:latin typeface="Goudy Old Style" panose="02020502050305020303" pitchFamily="18" charset="77"/>
              </a:rPr>
              <a:t>Velocity limitation</a:t>
            </a:r>
          </a:p>
          <a:p>
            <a:pPr lvl="1"/>
            <a:r>
              <a:rPr lang="en-GB" sz="2000" dirty="0">
                <a:latin typeface="Goudy Old Style" panose="02020502050305020303" pitchFamily="18" charset="77"/>
              </a:rPr>
              <a:t>Velocity decay</a:t>
            </a:r>
          </a:p>
          <a:p>
            <a:pPr lvl="1"/>
            <a:r>
              <a:rPr lang="en-GB" sz="2000" dirty="0">
                <a:latin typeface="Goudy Old Style" panose="02020502050305020303" pitchFamily="18" charset="77"/>
              </a:rPr>
              <a:t>Fixed hyperparameters (</a:t>
            </a:r>
            <a:r>
              <a:rPr lang="en-GB" sz="2000" dirty="0" err="1">
                <a:latin typeface="Goudy Old Style" panose="02020502050305020303" pitchFamily="18" charset="77"/>
              </a:rPr>
              <a:t>v</a:t>
            </a:r>
            <a:r>
              <a:rPr lang="en-GB" sz="2000" baseline="-25000" dirty="0" err="1">
                <a:latin typeface="Goudy Old Style" panose="02020502050305020303" pitchFamily="18" charset="77"/>
              </a:rPr>
              <a:t>max</a:t>
            </a:r>
            <a:r>
              <a:rPr lang="en-GB" sz="2000" dirty="0">
                <a:latin typeface="Goudy Old Style" panose="02020502050305020303" pitchFamily="18" charset="77"/>
              </a:rPr>
              <a:t>, c</a:t>
            </a:r>
            <a:r>
              <a:rPr lang="en-GB" sz="2000" baseline="-25000" dirty="0">
                <a:latin typeface="Goudy Old Style" panose="02020502050305020303" pitchFamily="18" charset="77"/>
              </a:rPr>
              <a:t>1</a:t>
            </a:r>
            <a:r>
              <a:rPr lang="en-GB" sz="2000" dirty="0">
                <a:latin typeface="Goudy Old Style" panose="02020502050305020303" pitchFamily="18" charset="77"/>
              </a:rPr>
              <a:t>/c</a:t>
            </a:r>
            <a:r>
              <a:rPr lang="en-GB" sz="2000" baseline="-25000" dirty="0">
                <a:latin typeface="Goudy Old Style" panose="02020502050305020303" pitchFamily="18" charset="77"/>
              </a:rPr>
              <a:t>2</a:t>
            </a:r>
            <a:r>
              <a:rPr lang="en-GB" sz="2000" dirty="0">
                <a:latin typeface="Goudy Old Style" panose="02020502050305020303" pitchFamily="18" charset="77"/>
              </a:rPr>
              <a:t>, </a:t>
            </a:r>
            <a:r>
              <a:rPr lang="en-GB" sz="2000" dirty="0" err="1">
                <a:latin typeface="Goudy Old Style" panose="02020502050305020303" pitchFamily="18" charset="77"/>
              </a:rPr>
              <a:t>n</a:t>
            </a:r>
            <a:r>
              <a:rPr lang="en-GB" sz="2000" baseline="-25000" dirty="0" err="1">
                <a:latin typeface="Goudy Old Style" panose="02020502050305020303" pitchFamily="18" charset="77"/>
              </a:rPr>
              <a:t>particles</a:t>
            </a:r>
            <a:r>
              <a:rPr lang="en-GB" sz="2000" dirty="0">
                <a:latin typeface="Goudy Old Style" panose="02020502050305020303" pitchFamily="18" charset="77"/>
              </a:rPr>
              <a:t>, decay rate)</a:t>
            </a:r>
          </a:p>
          <a:p>
            <a:r>
              <a:rPr lang="en-GB" sz="2400" dirty="0">
                <a:latin typeface="Goudy Old Style" panose="02020502050305020303" pitchFamily="18" charset="77"/>
              </a:rPr>
              <a:t>Investigate generalisation to different data sets:</a:t>
            </a:r>
          </a:p>
          <a:p>
            <a:pPr lvl="1"/>
            <a:r>
              <a:rPr lang="en-GB" sz="2000" dirty="0">
                <a:latin typeface="Goudy Old Style" panose="02020502050305020303" pitchFamily="18" charset="77"/>
              </a:rPr>
              <a:t>MNIST</a:t>
            </a:r>
          </a:p>
          <a:p>
            <a:pPr lvl="1"/>
            <a:r>
              <a:rPr lang="en-GB" sz="2000" dirty="0">
                <a:latin typeface="Goudy Old Style" panose="02020502050305020303" pitchFamily="18" charset="77"/>
              </a:rPr>
              <a:t>CIFAR-10</a:t>
            </a:r>
          </a:p>
          <a:p>
            <a:pPr marL="457200" lvl="1" indent="0">
              <a:buNone/>
            </a:pPr>
            <a:endParaRPr lang="en-GB" dirty="0">
              <a:latin typeface="Goudy Old Style" panose="02020502050305020303" pitchFamily="18" charset="77"/>
            </a:endParaRPr>
          </a:p>
          <a:p>
            <a:r>
              <a:rPr lang="en-GB" sz="2400" i="1" dirty="0">
                <a:latin typeface="Goudy Old Style" panose="02020502050305020303" pitchFamily="18" charset="77"/>
                <a:cs typeface="Calibri"/>
              </a:rPr>
              <a:t>Depending on results:</a:t>
            </a:r>
          </a:p>
          <a:p>
            <a:pPr lvl="1"/>
            <a:r>
              <a:rPr lang="en-GB" sz="2000" i="1" dirty="0">
                <a:latin typeface="Goudy Old Style" panose="02020502050305020303" pitchFamily="18" charset="77"/>
                <a:cs typeface="Calibri"/>
              </a:rPr>
              <a:t>Open-source software for understand NN optimization</a:t>
            </a:r>
          </a:p>
        </p:txBody>
      </p:sp>
      <p:sp>
        <p:nvSpPr>
          <p:cNvPr id="8" name="Titre 1">
            <a:extLst>
              <a:ext uri="{FF2B5EF4-FFF2-40B4-BE49-F238E27FC236}">
                <a16:creationId xmlns:a16="http://schemas.microsoft.com/office/drawing/2014/main" id="{36E191F0-1B0A-4536-B8C2-5E6E9357BA1F}"/>
              </a:ext>
            </a:extLst>
          </p:cNvPr>
          <p:cNvSpPr txBox="1">
            <a:spLocks/>
          </p:cNvSpPr>
          <p:nvPr/>
        </p:nvSpPr>
        <p:spPr>
          <a:xfrm>
            <a:off x="764648" y="447260"/>
            <a:ext cx="4992624"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Goudy Old Style" panose="02020502050305020303" pitchFamily="18" charset="77"/>
              </a:rPr>
              <a:t>Future steps</a:t>
            </a:r>
            <a:endParaRPr lang="en-US" dirty="0">
              <a:latin typeface="Goudy Old Style" panose="02020502050305020303" pitchFamily="18" charset="77"/>
            </a:endParaRPr>
          </a:p>
        </p:txBody>
      </p:sp>
    </p:spTree>
    <p:extLst>
      <p:ext uri="{BB962C8B-B14F-4D97-AF65-F5344CB8AC3E}">
        <p14:creationId xmlns:p14="http://schemas.microsoft.com/office/powerpoint/2010/main" val="352907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D8F8F68-2ADC-EC46-B4BB-AF2BFB74A7E9}"/>
              </a:ext>
            </a:extLst>
          </p:cNvPr>
          <p:cNvPicPr>
            <a:picLocks noChangeAspect="1"/>
          </p:cNvPicPr>
          <p:nvPr/>
        </p:nvPicPr>
        <p:blipFill rotWithShape="1">
          <a:blip r:embed="rId3"/>
          <a:srcRect t="8791" b="8792"/>
          <a:stretch/>
        </p:blipFill>
        <p:spPr>
          <a:xfrm>
            <a:off x="-1" y="10"/>
            <a:ext cx="12192000" cy="6857990"/>
          </a:xfrm>
          <a:prstGeom prst="rect">
            <a:avLst/>
          </a:prstGeom>
        </p:spPr>
      </p:pic>
      <p:sp>
        <p:nvSpPr>
          <p:cNvPr id="2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709448" y="1913950"/>
            <a:ext cx="4204137" cy="1342754"/>
          </a:xfrm>
        </p:spPr>
        <p:txBody>
          <a:bodyPr>
            <a:normAutofit/>
          </a:bodyPr>
          <a:lstStyle/>
          <a:p>
            <a:pPr algn="ctr"/>
            <a:r>
              <a:rPr lang="en-GB" sz="3600" dirty="0">
                <a:latin typeface="Goudy Old Style" panose="02020502050305020303" pitchFamily="18" charset="77"/>
              </a:rPr>
              <a:t>Presentation Outline</a:t>
            </a:r>
          </a:p>
        </p:txBody>
      </p:sp>
      <p:cxnSp>
        <p:nvCxnSpPr>
          <p:cNvPr id="27" name="Straight Connector 3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4" name="Espace réservé du contenu 2">
            <a:extLst>
              <a:ext uri="{FF2B5EF4-FFF2-40B4-BE49-F238E27FC236}">
                <a16:creationId xmlns:a16="http://schemas.microsoft.com/office/drawing/2014/main" id="{5D4A1232-097E-6548-9DC3-A82E85963A96}"/>
              </a:ext>
            </a:extLst>
          </p:cNvPr>
          <p:cNvSpPr>
            <a:spLocks noGrp="1"/>
          </p:cNvSpPr>
          <p:nvPr>
            <p:ph idx="1"/>
          </p:nvPr>
        </p:nvSpPr>
        <p:spPr>
          <a:xfrm>
            <a:off x="1757082" y="3417573"/>
            <a:ext cx="3361455" cy="3103145"/>
          </a:xfrm>
        </p:spPr>
        <p:txBody>
          <a:bodyPr anchor="ctr">
            <a:normAutofit/>
          </a:bodyPr>
          <a:lstStyle/>
          <a:p>
            <a:pPr marL="457200" indent="-457200">
              <a:lnSpc>
                <a:spcPct val="150000"/>
              </a:lnSpc>
              <a:buAutoNum type="arabicPeriod"/>
            </a:pPr>
            <a:r>
              <a:rPr lang="en-GB" sz="2400" b="1" dirty="0">
                <a:latin typeface="Calibri Light" panose="020F0302020204030204" pitchFamily="34" charset="0"/>
                <a:cs typeface="Calibri Light" panose="020F0302020204030204" pitchFamily="34" charset="0"/>
              </a:rPr>
              <a:t>Motivation</a:t>
            </a:r>
          </a:p>
          <a:p>
            <a:pPr marL="457200" indent="-457200">
              <a:lnSpc>
                <a:spcPct val="150000"/>
              </a:lnSpc>
              <a:buAutoNum type="arabicPeriod"/>
            </a:pPr>
            <a:r>
              <a:rPr lang="en-GB" sz="2400" b="1" dirty="0">
                <a:latin typeface="Calibri Light" panose="020F0302020204030204" pitchFamily="34" charset="0"/>
                <a:cs typeface="Calibri Light" panose="020F0302020204030204" pitchFamily="34" charset="0"/>
              </a:rPr>
              <a:t>Findings</a:t>
            </a:r>
          </a:p>
          <a:p>
            <a:pPr marL="457200" indent="-457200">
              <a:lnSpc>
                <a:spcPct val="150000"/>
              </a:lnSpc>
              <a:buAutoNum type="arabicPeriod"/>
            </a:pPr>
            <a:r>
              <a:rPr lang="en-GB" sz="2400" b="1" dirty="0">
                <a:latin typeface="Calibri Light" panose="020F0302020204030204" pitchFamily="34" charset="0"/>
                <a:cs typeface="Calibri Light" panose="020F0302020204030204" pitchFamily="34" charset="0"/>
              </a:rPr>
              <a:t>Future steps</a:t>
            </a:r>
          </a:p>
          <a:p>
            <a:pPr>
              <a:lnSpc>
                <a:spcPct val="150000"/>
              </a:lnSpc>
            </a:pPr>
            <a:endParaRPr lang="en-GB" sz="2400"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06015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D067D-E20A-BD41-8BCA-5593BCBB69EB}"/>
              </a:ext>
            </a:extLst>
          </p:cNvPr>
          <p:cNvSpPr>
            <a:spLocks noGrp="1"/>
          </p:cNvSpPr>
          <p:nvPr>
            <p:ph type="title"/>
          </p:nvPr>
        </p:nvSpPr>
        <p:spPr/>
        <p:txBody>
          <a:bodyPr>
            <a:normAutofit/>
          </a:bodyPr>
          <a:lstStyle/>
          <a:p>
            <a:r>
              <a:rPr lang="en-GB" sz="3400">
                <a:latin typeface="Goudy Old Style" panose="02020502050305020303" pitchFamily="18" charset="77"/>
              </a:rPr>
              <a:t>Our beautiful graph</a:t>
            </a:r>
          </a:p>
        </p:txBody>
      </p:sp>
      <p:sp>
        <p:nvSpPr>
          <p:cNvPr id="3" name="Espace réservé du contenu 2">
            <a:extLst>
              <a:ext uri="{FF2B5EF4-FFF2-40B4-BE49-F238E27FC236}">
                <a16:creationId xmlns:a16="http://schemas.microsoft.com/office/drawing/2014/main" id="{F0F9E3E7-4764-8D45-9996-D06173BEC3AD}"/>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90296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D067D-E20A-BD41-8BCA-5593BCBB69EB}"/>
              </a:ext>
            </a:extLst>
          </p:cNvPr>
          <p:cNvSpPr>
            <a:spLocks noGrp="1"/>
          </p:cNvSpPr>
          <p:nvPr>
            <p:ph type="title"/>
          </p:nvPr>
        </p:nvSpPr>
        <p:spPr/>
        <p:txBody>
          <a:bodyPr>
            <a:normAutofit/>
          </a:bodyPr>
          <a:lstStyle/>
          <a:p>
            <a:r>
              <a:rPr lang="en-GB" sz="3400">
                <a:latin typeface="Goudy Old Style" panose="02020502050305020303" pitchFamily="18" charset="77"/>
              </a:rPr>
              <a:t>Parameters</a:t>
            </a:r>
          </a:p>
        </p:txBody>
      </p:sp>
      <p:sp>
        <p:nvSpPr>
          <p:cNvPr id="3" name="Espace réservé du contenu 2">
            <a:extLst>
              <a:ext uri="{FF2B5EF4-FFF2-40B4-BE49-F238E27FC236}">
                <a16:creationId xmlns:a16="http://schemas.microsoft.com/office/drawing/2014/main" id="{F0F9E3E7-4764-8D45-9996-D06173BEC3A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3740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D067D-E20A-BD41-8BCA-5593BCBB69EB}"/>
              </a:ext>
            </a:extLst>
          </p:cNvPr>
          <p:cNvSpPr>
            <a:spLocks noGrp="1"/>
          </p:cNvSpPr>
          <p:nvPr>
            <p:ph type="title"/>
          </p:nvPr>
        </p:nvSpPr>
        <p:spPr/>
        <p:txBody>
          <a:bodyPr>
            <a:normAutofit/>
          </a:bodyPr>
          <a:lstStyle/>
          <a:p>
            <a:r>
              <a:rPr lang="en-GB" sz="3400" dirty="0">
                <a:latin typeface="Goudy Old Style" panose="02020502050305020303" pitchFamily="18" charset="77"/>
              </a:rPr>
              <a:t>Project output</a:t>
            </a:r>
          </a:p>
        </p:txBody>
      </p:sp>
      <p:sp>
        <p:nvSpPr>
          <p:cNvPr id="3" name="Espace réservé du contenu 2">
            <a:extLst>
              <a:ext uri="{FF2B5EF4-FFF2-40B4-BE49-F238E27FC236}">
                <a16:creationId xmlns:a16="http://schemas.microsoft.com/office/drawing/2014/main" id="{F0F9E3E7-4764-8D45-9996-D06173BEC3AD}"/>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122710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D067D-E20A-BD41-8BCA-5593BCBB69EB}"/>
              </a:ext>
            </a:extLst>
          </p:cNvPr>
          <p:cNvSpPr>
            <a:spLocks noGrp="1"/>
          </p:cNvSpPr>
          <p:nvPr>
            <p:ph type="title"/>
          </p:nvPr>
        </p:nvSpPr>
        <p:spPr/>
        <p:txBody>
          <a:bodyPr>
            <a:normAutofit/>
          </a:bodyPr>
          <a:lstStyle/>
          <a:p>
            <a:r>
              <a:rPr lang="en-GB" sz="3400">
                <a:latin typeface="Goudy Old Style" panose="02020502050305020303" pitchFamily="18" charset="77"/>
              </a:rPr>
              <a:t>Conclusion</a:t>
            </a:r>
          </a:p>
        </p:txBody>
      </p:sp>
      <p:sp>
        <p:nvSpPr>
          <p:cNvPr id="3" name="Espace réservé du contenu 2">
            <a:extLst>
              <a:ext uri="{FF2B5EF4-FFF2-40B4-BE49-F238E27FC236}">
                <a16:creationId xmlns:a16="http://schemas.microsoft.com/office/drawing/2014/main" id="{F0F9E3E7-4764-8D45-9996-D06173BEC3A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671645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3">
            <a:alphaModFix amt="50000"/>
          </a:blip>
          <a:srcRect t="10000"/>
          <a:stretch/>
        </p:blipFill>
        <p:spPr>
          <a:xfrm>
            <a:off x="20" y="10"/>
            <a:ext cx="12191980" cy="6857990"/>
          </a:xfrm>
          <a:prstGeom prst="rect">
            <a:avLst/>
          </a:prstGeom>
        </p:spPr>
      </p:pic>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1524000" y="1122362"/>
            <a:ext cx="9144000" cy="2900518"/>
          </a:xfrm>
        </p:spPr>
        <p:txBody>
          <a:bodyPr>
            <a:normAutofit/>
          </a:bodyPr>
          <a:lstStyle/>
          <a:p>
            <a:r>
              <a:rPr lang="en" sz="5600">
                <a:solidFill>
                  <a:srgbClr val="FFFFFF"/>
                </a:solidFill>
                <a:latin typeface="Goudy Old Style" panose="02020502050305020303" pitchFamily="18" charset="77"/>
              </a:rPr>
              <a:t>Particle Swarm </a:t>
            </a:r>
            <a:r>
              <a:rPr lang="en-GB" sz="5600">
                <a:solidFill>
                  <a:srgbClr val="FFFFFF"/>
                </a:solidFill>
                <a:latin typeface="Goudy Old Style" panose="02020502050305020303" pitchFamily="18" charset="77"/>
              </a:rPr>
              <a:t>Optimisation</a:t>
            </a:r>
            <a:r>
              <a:rPr lang="en" sz="5600">
                <a:solidFill>
                  <a:srgbClr val="FFFFFF"/>
                </a:solidFill>
                <a:latin typeface="Goudy Old Style" panose="02020502050305020303" pitchFamily="18" charset="77"/>
              </a:rPr>
              <a:t> for Neural Networks </a:t>
            </a:r>
            <a:br>
              <a:rPr lang="en" sz="5600">
                <a:solidFill>
                  <a:srgbClr val="FFFFFF"/>
                </a:solidFill>
                <a:latin typeface="Goudy Old Style" panose="02020502050305020303" pitchFamily="18" charset="77"/>
              </a:rPr>
            </a:br>
            <a:endParaRPr lang="en-GB" sz="5600">
              <a:solidFill>
                <a:srgbClr val="FFFFFF"/>
              </a:solidFill>
              <a:latin typeface="Goudy Old Style" panose="02020502050305020303" pitchFamily="18" charset="77"/>
            </a:endParaRPr>
          </a:p>
        </p:txBody>
      </p:sp>
      <p:sp>
        <p:nvSpPr>
          <p:cNvPr id="3" name="Sous-titre 2">
            <a:extLst>
              <a:ext uri="{FF2B5EF4-FFF2-40B4-BE49-F238E27FC236}">
                <a16:creationId xmlns:a16="http://schemas.microsoft.com/office/drawing/2014/main" id="{D9B29E71-E5DE-6441-807F-3DE11F2C8CB7}"/>
              </a:ext>
            </a:extLst>
          </p:cNvPr>
          <p:cNvSpPr>
            <a:spLocks noGrp="1"/>
          </p:cNvSpPr>
          <p:nvPr>
            <p:ph type="subTitle" idx="1"/>
          </p:nvPr>
        </p:nvSpPr>
        <p:spPr>
          <a:xfrm>
            <a:off x="1524000" y="4159404"/>
            <a:ext cx="9144000" cy="1098395"/>
          </a:xfrm>
        </p:spPr>
        <p:txBody>
          <a:bodyPr>
            <a:normAutofit fontScale="92500" lnSpcReduction="10000"/>
          </a:bodyPr>
          <a:lstStyle/>
          <a:p>
            <a:br>
              <a:rPr lang="fr-FR">
                <a:solidFill>
                  <a:srgbClr val="FFFFFF"/>
                </a:solidFill>
                <a:latin typeface="Goudy Old Style" panose="02020502050305020303" pitchFamily="18" charset="77"/>
              </a:rPr>
            </a:br>
            <a:r>
              <a:rPr lang="fr-FR">
                <a:solidFill>
                  <a:srgbClr val="FFFFFF"/>
                </a:solidFill>
                <a:latin typeface="Goudy Old Style" panose="02020502050305020303" pitchFamily="18" charset="77"/>
              </a:rPr>
              <a:t>4G4 Group </a:t>
            </a:r>
            <a:r>
              <a:rPr lang="fr-FR" err="1">
                <a:solidFill>
                  <a:srgbClr val="FFFFFF"/>
                </a:solidFill>
                <a:latin typeface="Goudy Old Style" panose="02020502050305020303" pitchFamily="18" charset="77"/>
              </a:rPr>
              <a:t>Presenation</a:t>
            </a:r>
            <a:endParaRPr lang="fr-FR">
              <a:solidFill>
                <a:srgbClr val="FFFFFF"/>
              </a:solidFill>
              <a:latin typeface="Goudy Old Style" panose="02020502050305020303" pitchFamily="18" charset="77"/>
            </a:endParaRPr>
          </a:p>
          <a:p>
            <a:r>
              <a:rPr lang="fr-FR">
                <a:solidFill>
                  <a:srgbClr val="FFFFFF"/>
                </a:solidFill>
                <a:latin typeface="Goudy Old Style" panose="02020502050305020303" pitchFamily="18" charset="77"/>
              </a:rPr>
              <a:t>Group 8: Kimberly Barker, Louise Aumont and William </a:t>
            </a:r>
            <a:r>
              <a:rPr lang="fr-FR" err="1">
                <a:solidFill>
                  <a:srgbClr val="FFFFFF"/>
                </a:solidFill>
                <a:latin typeface="Goudy Old Style" panose="02020502050305020303" pitchFamily="18" charset="77"/>
              </a:rPr>
              <a:t>Halfpenny</a:t>
            </a:r>
            <a:endParaRPr lang="en-GB">
              <a:solidFill>
                <a:srgbClr val="FFFFFF"/>
              </a:solidFill>
              <a:latin typeface="Goudy Old Style" panose="02020502050305020303" pitchFamily="18" charset="77"/>
            </a:endParaRPr>
          </a:p>
        </p:txBody>
      </p: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800" b="0" i="0" u="none" strike="noStrike" kern="1200" cap="none" spc="0" normalizeH="0" baseline="0" noProof="0">
                <a:ln>
                  <a:noFill/>
                </a:ln>
                <a:solidFill>
                  <a:srgbClr val="000000"/>
                </a:solidFill>
                <a:effectLst/>
                <a:uLnTx/>
                <a:uFillTx/>
                <a:latin typeface="Calibri" panose="020F0502020204030204"/>
                <a:ea typeface="+mn-ea"/>
                <a:cs typeface="+mn-cs"/>
              </a:rPr>
              <a:t> </a:t>
            </a: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800" b="0" i="0" u="none" strike="noStrike" kern="1200" cap="none" spc="0" normalizeH="0" baseline="0" noProof="0">
                <a:ln>
                  <a:noFill/>
                </a:ln>
                <a:solidFill>
                  <a:srgbClr val="000000"/>
                </a:solidFill>
                <a:effectLst/>
                <a:uLnTx/>
                <a:uFillTx/>
                <a:latin typeface="Calibri" panose="020F0502020204030204"/>
                <a:ea typeface="+mn-ea"/>
                <a:cs typeface="+mn-cs"/>
              </a:rPr>
              <a:t> </a:t>
            </a: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800" b="0" i="0" u="none" strike="noStrike" kern="1200" cap="none" spc="0" normalizeH="0" baseline="0" noProof="0">
                <a:ln>
                  <a:noFill/>
                </a:ln>
                <a:solidFill>
                  <a:srgbClr val="000000"/>
                </a:solidFill>
                <a:effectLst/>
                <a:uLnTx/>
                <a:uFillTx/>
                <a:latin typeface="Calibri" panose="020F0502020204030204"/>
                <a:ea typeface="+mn-ea"/>
                <a:cs typeface="+mn-cs"/>
              </a:rPr>
              <a:t> </a:t>
            </a: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67089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Espace réservé du contenu 3">
            <a:extLst>
              <a:ext uri="{FF2B5EF4-FFF2-40B4-BE49-F238E27FC236}">
                <a16:creationId xmlns:a16="http://schemas.microsoft.com/office/drawing/2014/main" id="{5780CC06-7B9B-9846-8095-4412C8E7A8AA}"/>
              </a:ext>
            </a:extLst>
          </p:cNvPr>
          <p:cNvPicPr>
            <a:picLocks noChangeAspect="1"/>
          </p:cNvPicPr>
          <p:nvPr/>
        </p:nvPicPr>
        <p:blipFill rotWithShape="1">
          <a:blip r:embed="rId3"/>
          <a:srcRect t="13279" r="-2" b="3391"/>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Image 5">
            <a:extLst>
              <a:ext uri="{FF2B5EF4-FFF2-40B4-BE49-F238E27FC236}">
                <a16:creationId xmlns:a16="http://schemas.microsoft.com/office/drawing/2014/main" id="{4E026B80-C4C9-AD47-A01C-34860369C387}"/>
              </a:ext>
            </a:extLst>
          </p:cNvPr>
          <p:cNvPicPr>
            <a:picLocks noChangeAspect="1"/>
          </p:cNvPicPr>
          <p:nvPr/>
        </p:nvPicPr>
        <p:blipFill rotWithShape="1">
          <a:blip r:embed="rId4"/>
          <a:srcRect l="7144"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itre 1">
            <a:extLst>
              <a:ext uri="{FF2B5EF4-FFF2-40B4-BE49-F238E27FC236}">
                <a16:creationId xmlns:a16="http://schemas.microsoft.com/office/drawing/2014/main" id="{D2D162CA-05AA-FE4A-8A84-3F8F6038A309}"/>
              </a:ext>
            </a:extLst>
          </p:cNvPr>
          <p:cNvSpPr>
            <a:spLocks noGrp="1"/>
          </p:cNvSpPr>
          <p:nvPr>
            <p:ph type="title"/>
          </p:nvPr>
        </p:nvSpPr>
        <p:spPr>
          <a:xfrm>
            <a:off x="448056" y="859536"/>
            <a:ext cx="4832802" cy="1243584"/>
          </a:xfrm>
        </p:spPr>
        <p:txBody>
          <a:bodyPr>
            <a:normAutofit/>
          </a:bodyPr>
          <a:lstStyle/>
          <a:p>
            <a:endParaRPr lang="en-GB" sz="3600">
              <a:latin typeface="Goudy Old Style" panose="02020502050305020303" pitchFamily="18" charset="77"/>
            </a:endParaRPr>
          </a:p>
        </p:txBody>
      </p:sp>
      <p:sp>
        <p:nvSpPr>
          <p:cNvPr id="3" name="Espace réservé du contenu 2">
            <a:extLst>
              <a:ext uri="{FF2B5EF4-FFF2-40B4-BE49-F238E27FC236}">
                <a16:creationId xmlns:a16="http://schemas.microsoft.com/office/drawing/2014/main" id="{93CE71B8-6B1E-8347-8D75-6A8D6D939CF5}"/>
              </a:ext>
            </a:extLst>
          </p:cNvPr>
          <p:cNvSpPr>
            <a:spLocks noGrp="1"/>
          </p:cNvSpPr>
          <p:nvPr>
            <p:ph idx="1"/>
          </p:nvPr>
        </p:nvSpPr>
        <p:spPr>
          <a:xfrm>
            <a:off x="448056" y="2479964"/>
            <a:ext cx="4832803" cy="2697202"/>
          </a:xfrm>
        </p:spPr>
        <p:txBody>
          <a:bodyPr>
            <a:noAutofit/>
          </a:bodyPr>
          <a:lstStyle/>
          <a:p>
            <a:pPr marL="0" indent="0" algn="r">
              <a:buNone/>
            </a:pPr>
            <a:r>
              <a:rPr lang="en">
                <a:latin typeface="Goudy Old Style" panose="02020502050305020303" pitchFamily="18" charset="77"/>
              </a:rPr>
              <a:t>“How does the original PSO algorithm compare to conventional methods for training NNs for image processing?” </a:t>
            </a:r>
          </a:p>
        </p:txBody>
      </p:sp>
    </p:spTree>
    <p:extLst>
      <p:ext uri="{BB962C8B-B14F-4D97-AF65-F5344CB8AC3E}">
        <p14:creationId xmlns:p14="http://schemas.microsoft.com/office/powerpoint/2010/main" val="327191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7CC028BE-4CD5-C548-8FEA-1694C301BEA7}"/>
              </a:ext>
            </a:extLst>
          </p:cNvPr>
          <p:cNvPicPr>
            <a:picLocks noChangeAspect="1"/>
          </p:cNvPicPr>
          <p:nvPr/>
        </p:nvPicPr>
        <p:blipFill rotWithShape="1">
          <a:blip r:embed="rId3"/>
          <a:srcRect l="2926" r="25933"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374904" y="856488"/>
            <a:ext cx="4992624" cy="1243584"/>
          </a:xfrm>
        </p:spPr>
        <p:txBody>
          <a:bodyPr vert="horz" lIns="91440" tIns="45720" rIns="91440" bIns="45720" rtlCol="0" anchor="ctr">
            <a:normAutofit/>
          </a:bodyPr>
          <a:lstStyle/>
          <a:p>
            <a:r>
              <a:rPr lang="en-US" sz="3400">
                <a:latin typeface="Goudy Old Style" panose="02020502050305020303" pitchFamily="18" charset="77"/>
              </a:rPr>
              <a:t>Simulating PSO</a:t>
            </a: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374904" y="2601497"/>
            <a:ext cx="5610259" cy="3226833"/>
          </a:xfrm>
        </p:spPr>
        <p:txBody>
          <a:bodyPr anchor="t">
            <a:normAutofit/>
          </a:bodyPr>
          <a:lstStyle/>
          <a:p>
            <a:r>
              <a:rPr lang="en-GB" sz="2200">
                <a:latin typeface="Goudy Old Style" panose="02020502050305020303" pitchFamily="18" charset="77"/>
              </a:rPr>
              <a:t>Swarm intelligence (SI), collective intelligence of </a:t>
            </a:r>
            <a:r>
              <a:rPr lang="en-GB" sz="2200">
                <a:latin typeface="Goudy Old Style" panose="02020502050305020303" pitchFamily="18" charset="77"/>
                <a:ea typeface="+mn-lt"/>
                <a:cs typeface="+mn-lt"/>
              </a:rPr>
              <a:t>simple </a:t>
            </a:r>
            <a:r>
              <a:rPr lang="en-GB" sz="2200">
                <a:latin typeface="Goudy Old Style" panose="02020502050305020303" pitchFamily="18" charset="77"/>
              </a:rPr>
              <a:t>homogeneous entities.</a:t>
            </a:r>
            <a:endParaRPr lang="en-GB">
              <a:latin typeface="Goudy Old Style" panose="02020502050305020303" pitchFamily="18" charset="77"/>
              <a:cs typeface="Calibri" panose="020F0502020204030204"/>
            </a:endParaRPr>
          </a:p>
          <a:p>
            <a:pPr marL="0" indent="0">
              <a:buNone/>
            </a:pPr>
            <a:endParaRPr lang="en-GB" sz="800">
              <a:latin typeface="Goudy Old Style" panose="02020502050305020303" pitchFamily="18" charset="77"/>
            </a:endParaRPr>
          </a:p>
          <a:p>
            <a:r>
              <a:rPr lang="en-GB" sz="2200">
                <a:latin typeface="Goudy Old Style" panose="02020502050305020303" pitchFamily="18" charset="77"/>
              </a:rPr>
              <a:t>PSO is an example of SI applied to flocking birds and schools of fish</a:t>
            </a:r>
          </a:p>
          <a:p>
            <a:endParaRPr lang="en-GB" sz="2200">
              <a:latin typeface="Goudy Old Style" panose="02020502050305020303" pitchFamily="18" charset="77"/>
            </a:endParaRPr>
          </a:p>
          <a:p>
            <a:r>
              <a:rPr lang="en-GB" sz="2200">
                <a:latin typeface="Goudy Old Style" panose="02020502050305020303" pitchFamily="18" charset="77"/>
              </a:rPr>
              <a:t>Application as an optimisation algorithm</a:t>
            </a:r>
            <a:endParaRPr lang="en-GB"/>
          </a:p>
        </p:txBody>
      </p:sp>
    </p:spTree>
    <p:extLst>
      <p:ext uri="{BB962C8B-B14F-4D97-AF65-F5344CB8AC3E}">
        <p14:creationId xmlns:p14="http://schemas.microsoft.com/office/powerpoint/2010/main" val="1983155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350309" y="891730"/>
            <a:ext cx="5424587" cy="1243584"/>
          </a:xfrm>
        </p:spPr>
        <p:txBody>
          <a:bodyPr vert="horz" lIns="91440" tIns="45720" rIns="91440" bIns="45720" rtlCol="0">
            <a:normAutofit/>
          </a:bodyPr>
          <a:lstStyle/>
          <a:p>
            <a:r>
              <a:rPr lang="en-GB" sz="3600">
                <a:latin typeface="Goudy Old Style" panose="02020502050305020303" pitchFamily="18" charset="77"/>
              </a:rPr>
              <a:t>Unbound velocity (no </a:t>
            </a:r>
            <a:r>
              <a:rPr lang="en-GB" sz="3600" err="1">
                <a:latin typeface="Goudy Old Style" panose="02020502050305020303" pitchFamily="18" charset="77"/>
              </a:rPr>
              <a:t>v</a:t>
            </a:r>
            <a:r>
              <a:rPr lang="en-GB" sz="3600" baseline="-25000" err="1">
                <a:latin typeface="Goudy Old Style" panose="02020502050305020303" pitchFamily="18" charset="77"/>
              </a:rPr>
              <a:t>lim</a:t>
            </a:r>
            <a:r>
              <a:rPr lang="en-GB" sz="3600">
                <a:latin typeface="Goudy Old Style" panose="02020502050305020303" pitchFamily="18" charset="77"/>
              </a:rPr>
              <a:t>)</a:t>
            </a:r>
            <a:endParaRPr lang="en-US" sz="3400">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448057" y="2512611"/>
            <a:ext cx="4892040" cy="3664351"/>
          </a:xfrm>
        </p:spPr>
        <p:txBody>
          <a:bodyPr>
            <a:normAutofit/>
          </a:bodyPr>
          <a:lstStyle/>
          <a:p>
            <a:pPr marL="0" indent="0">
              <a:buNone/>
            </a:pPr>
            <a:endParaRPr lang="en-GB" sz="2400">
              <a:latin typeface="Goudy Old Style" panose="02020502050305020303" pitchFamily="18" charset="77"/>
            </a:endParaRPr>
          </a:p>
          <a:p>
            <a:r>
              <a:rPr lang="en-GB" sz="2400">
                <a:latin typeface="Goudy Old Style" panose="02020502050305020303" pitchFamily="18" charset="77"/>
              </a:rPr>
              <a:t>Particles can miss optimum</a:t>
            </a:r>
          </a:p>
          <a:p>
            <a:endParaRPr lang="en-GB" sz="2400" baseline="-25000">
              <a:latin typeface="Goudy Old Style" panose="02020502050305020303" pitchFamily="18" charset="77"/>
            </a:endParaRPr>
          </a:p>
          <a:p>
            <a:endParaRPr lang="en-GB" sz="2400">
              <a:latin typeface="Goudy Old Style" panose="02020502050305020303" pitchFamily="18" charset="77"/>
            </a:endParaRPr>
          </a:p>
        </p:txBody>
      </p:sp>
      <p:pic>
        <p:nvPicPr>
          <p:cNvPr id="15" name="no-v-limit">
            <a:hlinkClick r:id="" action="ppaction://media"/>
            <a:extLst>
              <a:ext uri="{FF2B5EF4-FFF2-40B4-BE49-F238E27FC236}">
                <a16:creationId xmlns:a16="http://schemas.microsoft.com/office/drawing/2014/main" id="{741C065F-14C4-CC46-984F-0A87D3A5A5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44057" y="1385089"/>
            <a:ext cx="5223308" cy="4087821"/>
          </a:xfrm>
          <a:prstGeom prst="rect">
            <a:avLst/>
          </a:prstGeom>
        </p:spPr>
      </p:pic>
    </p:spTree>
    <p:extLst>
      <p:ext uri="{BB962C8B-B14F-4D97-AF65-F5344CB8AC3E}">
        <p14:creationId xmlns:p14="http://schemas.microsoft.com/office/powerpoint/2010/main" val="16406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5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8022021" y="3231931"/>
            <a:ext cx="3852041" cy="1834056"/>
          </a:xfrm>
        </p:spPr>
        <p:txBody>
          <a:bodyPr>
            <a:normAutofit/>
          </a:bodyPr>
          <a:lstStyle/>
          <a:p>
            <a:r>
              <a:rPr lang="en" sz="4000" dirty="0">
                <a:latin typeface="Goudy Old Style" panose="02020502050305020303" pitchFamily="18" charset="77"/>
              </a:rPr>
              <a:t>1. Motivation</a:t>
            </a:r>
            <a:br>
              <a:rPr lang="en" sz="4000" dirty="0">
                <a:latin typeface="Goudy Old Style" panose="02020502050305020303" pitchFamily="18" charset="77"/>
              </a:rPr>
            </a:br>
            <a:endParaRPr lang="en-GB" sz="4000" dirty="0">
              <a:latin typeface="Goudy Old Style" panose="02020502050305020303" pitchFamily="18" charset="77"/>
            </a:endParaRPr>
          </a:p>
        </p:txBody>
      </p:sp>
      <p:cxnSp>
        <p:nvCxnSpPr>
          <p:cNvPr id="11"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Tree>
    <p:extLst>
      <p:ext uri="{BB962C8B-B14F-4D97-AF65-F5344CB8AC3E}">
        <p14:creationId xmlns:p14="http://schemas.microsoft.com/office/powerpoint/2010/main" val="3513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re 1">
            <a:extLst>
              <a:ext uri="{FF2B5EF4-FFF2-40B4-BE49-F238E27FC236}">
                <a16:creationId xmlns:a16="http://schemas.microsoft.com/office/drawing/2014/main" id="{A62CC25A-2132-482B-8B64-C0D3BD64D331}"/>
              </a:ext>
            </a:extLst>
          </p:cNvPr>
          <p:cNvSpPr txBox="1">
            <a:spLocks/>
          </p:cNvSpPr>
          <p:nvPr/>
        </p:nvSpPr>
        <p:spPr>
          <a:xfrm>
            <a:off x="644726" y="1563557"/>
            <a:ext cx="5298874" cy="124358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oudy Old Style" panose="02020502050305020303" pitchFamily="18" charset="77"/>
              </a:rPr>
              <a:t>Biomimetic Algorithms</a:t>
            </a:r>
          </a:p>
        </p:txBody>
      </p:sp>
      <p:sp>
        <p:nvSpPr>
          <p:cNvPr id="13" name="Content Placeholder 91">
            <a:extLst>
              <a:ext uri="{FF2B5EF4-FFF2-40B4-BE49-F238E27FC236}">
                <a16:creationId xmlns:a16="http://schemas.microsoft.com/office/drawing/2014/main" id="{41F044AE-D226-4DF4-9F59-2465FD9D9946}"/>
              </a:ext>
            </a:extLst>
          </p:cNvPr>
          <p:cNvSpPr txBox="1">
            <a:spLocks/>
          </p:cNvSpPr>
          <p:nvPr/>
        </p:nvSpPr>
        <p:spPr>
          <a:xfrm>
            <a:off x="644726" y="3093289"/>
            <a:ext cx="6962574" cy="34023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latin typeface="+mj-lt"/>
              </a:rPr>
              <a:t>Natural metaphors </a:t>
            </a:r>
          </a:p>
          <a:p>
            <a:r>
              <a:rPr lang="en-GB" sz="2200" dirty="0">
                <a:latin typeface="+mj-lt"/>
              </a:rPr>
              <a:t>More intuitive algorithms</a:t>
            </a:r>
          </a:p>
          <a:p>
            <a:r>
              <a:rPr lang="en-GB" sz="2200" dirty="0">
                <a:latin typeface="+mj-lt"/>
              </a:rPr>
              <a:t>Can we replace back propagation with a biomimetic alternative?</a:t>
            </a:r>
            <a:endParaRPr lang="en-GB" dirty="0">
              <a:latin typeface="+mj-lt"/>
            </a:endParaRPr>
          </a:p>
          <a:p>
            <a:pPr marL="0" indent="0">
              <a:buFont typeface="Arial" panose="020B0604020202020204" pitchFamily="34" charset="0"/>
              <a:buNone/>
            </a:pPr>
            <a:endParaRPr lang="en-GB" sz="2000" dirty="0">
              <a:latin typeface="+mj-lt"/>
            </a:endParaRPr>
          </a:p>
          <a:p>
            <a:pPr marL="0" indent="0">
              <a:buFont typeface="Arial" panose="020B0604020202020204" pitchFamily="34" charset="0"/>
              <a:buNone/>
            </a:pPr>
            <a:endParaRPr lang="en-GB" sz="2200" dirty="0">
              <a:latin typeface="+mj-lt"/>
            </a:endParaRPr>
          </a:p>
        </p:txBody>
      </p:sp>
      <p:pic>
        <p:nvPicPr>
          <p:cNvPr id="11" name="Picture 10" descr="A picture containing clock&#10;&#10;Description automatically generated">
            <a:extLst>
              <a:ext uri="{FF2B5EF4-FFF2-40B4-BE49-F238E27FC236}">
                <a16:creationId xmlns:a16="http://schemas.microsoft.com/office/drawing/2014/main" id="{E9D17843-D865-444D-8974-F1A37485D91B}"/>
              </a:ext>
            </a:extLst>
          </p:cNvPr>
          <p:cNvPicPr>
            <a:picLocks noChangeAspect="1"/>
          </p:cNvPicPr>
          <p:nvPr/>
        </p:nvPicPr>
        <p:blipFill>
          <a:blip r:embed="rId3"/>
          <a:stretch>
            <a:fillRect/>
          </a:stretch>
        </p:blipFill>
        <p:spPr>
          <a:xfrm>
            <a:off x="7895805" y="902793"/>
            <a:ext cx="3352800" cy="2190496"/>
          </a:xfrm>
          <a:prstGeom prst="rect">
            <a:avLst/>
          </a:prstGeom>
        </p:spPr>
      </p:pic>
      <p:pic>
        <p:nvPicPr>
          <p:cNvPr id="17" name="Picture 16" descr="A close up of a logo&#10;&#10;Description automatically generated">
            <a:extLst>
              <a:ext uri="{FF2B5EF4-FFF2-40B4-BE49-F238E27FC236}">
                <a16:creationId xmlns:a16="http://schemas.microsoft.com/office/drawing/2014/main" id="{EDC525AD-A0D5-4DB1-9C3D-481FBE43FE0B}"/>
              </a:ext>
            </a:extLst>
          </p:cNvPr>
          <p:cNvPicPr>
            <a:picLocks noChangeAspect="1"/>
          </p:cNvPicPr>
          <p:nvPr/>
        </p:nvPicPr>
        <p:blipFill>
          <a:blip r:embed="rId4"/>
          <a:stretch>
            <a:fillRect/>
          </a:stretch>
        </p:blipFill>
        <p:spPr>
          <a:xfrm>
            <a:off x="8048205" y="3840214"/>
            <a:ext cx="3048000" cy="2286000"/>
          </a:xfrm>
          <a:prstGeom prst="rect">
            <a:avLst/>
          </a:prstGeom>
        </p:spPr>
      </p:pic>
      <p:pic>
        <p:nvPicPr>
          <p:cNvPr id="19" name="Picture 18">
            <a:extLst>
              <a:ext uri="{FF2B5EF4-FFF2-40B4-BE49-F238E27FC236}">
                <a16:creationId xmlns:a16="http://schemas.microsoft.com/office/drawing/2014/main" id="{3879DCE9-B27A-41B8-BF26-0AEA24664B4F}"/>
              </a:ext>
            </a:extLst>
          </p:cNvPr>
          <p:cNvPicPr>
            <a:picLocks noChangeAspect="1"/>
          </p:cNvPicPr>
          <p:nvPr/>
        </p:nvPicPr>
        <p:blipFill>
          <a:blip r:embed="rId5"/>
          <a:stretch>
            <a:fillRect/>
          </a:stretch>
        </p:blipFill>
        <p:spPr>
          <a:xfrm>
            <a:off x="6620877" y="7242577"/>
            <a:ext cx="2951328" cy="2285999"/>
          </a:xfrm>
          <a:prstGeom prst="rect">
            <a:avLst/>
          </a:prstGeom>
        </p:spPr>
      </p:pic>
    </p:spTree>
    <p:extLst>
      <p:ext uri="{BB962C8B-B14F-4D97-AF65-F5344CB8AC3E}">
        <p14:creationId xmlns:p14="http://schemas.microsoft.com/office/powerpoint/2010/main" val="219859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584766" y="1546035"/>
            <a:ext cx="4992624" cy="1243584"/>
          </a:xfrm>
        </p:spPr>
        <p:txBody>
          <a:bodyPr vert="horz" lIns="91440" tIns="45720" rIns="91440" bIns="45720" rtlCol="0" anchor="ctr">
            <a:normAutofit/>
          </a:bodyPr>
          <a:lstStyle/>
          <a:p>
            <a:r>
              <a:rPr lang="en-US" dirty="0">
                <a:latin typeface="Goudy Old Style" panose="02020502050305020303" pitchFamily="18" charset="77"/>
              </a:rPr>
              <a:t>Optimization</a:t>
            </a: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680681" y="3122628"/>
            <a:ext cx="5164308" cy="3402363"/>
          </a:xfrm>
        </p:spPr>
        <p:txBody>
          <a:bodyPr anchor="t">
            <a:normAutofit/>
          </a:bodyPr>
          <a:lstStyle/>
          <a:p>
            <a:r>
              <a:rPr lang="en-GB" sz="2200" dirty="0">
                <a:latin typeface="Calibri Light" panose="020F0302020204030204" pitchFamily="34" charset="0"/>
                <a:cs typeface="Calibri Light" panose="020F0302020204030204" pitchFamily="34" charset="0"/>
              </a:rPr>
              <a:t>Inspired by neural networks in the brain </a:t>
            </a:r>
          </a:p>
          <a:p>
            <a:r>
              <a:rPr lang="en-GB" sz="2200" dirty="0">
                <a:latin typeface="Calibri Light" panose="020F0302020204030204" pitchFamily="34" charset="0"/>
                <a:cs typeface="Calibri Light" panose="020F0302020204030204" pitchFamily="34" charset="0"/>
              </a:rPr>
              <a:t>Cluster data using complex relationships between inputs and outputs</a:t>
            </a:r>
          </a:p>
          <a:p>
            <a:r>
              <a:rPr lang="en-GB" sz="2200" dirty="0">
                <a:latin typeface="Calibri Light" panose="020F0302020204030204" pitchFamily="34" charset="0"/>
                <a:cs typeface="Calibri Light" panose="020F0302020204030204" pitchFamily="34" charset="0"/>
              </a:rPr>
              <a:t>Popular models in machine learning for </a:t>
            </a:r>
            <a:r>
              <a:rPr lang="en" sz="2200" dirty="0">
                <a:latin typeface="Calibri Light" panose="020F0302020204030204" pitchFamily="34" charset="0"/>
                <a:cs typeface="Calibri Light" panose="020F0302020204030204" pitchFamily="34" charset="0"/>
              </a:rPr>
              <a:t>image processing, speech recognition, medical diagnosis and forecasting.</a:t>
            </a:r>
            <a:r>
              <a:rPr lang="en-GB" sz="2200" dirty="0">
                <a:latin typeface="Calibri Light" panose="020F0302020204030204" pitchFamily="34" charset="0"/>
                <a:cs typeface="Calibri Light" panose="020F0302020204030204" pitchFamily="34" charset="0"/>
              </a:rPr>
              <a:t> </a:t>
            </a:r>
          </a:p>
        </p:txBody>
      </p:sp>
      <p:grpSp>
        <p:nvGrpSpPr>
          <p:cNvPr id="5" name="Groupe 4">
            <a:extLst>
              <a:ext uri="{FF2B5EF4-FFF2-40B4-BE49-F238E27FC236}">
                <a16:creationId xmlns:a16="http://schemas.microsoft.com/office/drawing/2014/main" id="{7BA654FF-C85B-2647-B931-05131B377A54}"/>
              </a:ext>
            </a:extLst>
          </p:cNvPr>
          <p:cNvGrpSpPr/>
          <p:nvPr/>
        </p:nvGrpSpPr>
        <p:grpSpPr>
          <a:xfrm>
            <a:off x="7278654" y="467129"/>
            <a:ext cx="2963333" cy="2961871"/>
            <a:chOff x="9059587" y="3800500"/>
            <a:chExt cx="2963333" cy="2961871"/>
          </a:xfrm>
        </p:grpSpPr>
        <p:sp>
          <p:nvSpPr>
            <p:cNvPr id="4" name="Ellipse 3">
              <a:extLst>
                <a:ext uri="{FF2B5EF4-FFF2-40B4-BE49-F238E27FC236}">
                  <a16:creationId xmlns:a16="http://schemas.microsoft.com/office/drawing/2014/main" id="{37E11FBB-9FB1-8245-892B-B64704735BFA}"/>
                </a:ext>
              </a:extLst>
            </p:cNvPr>
            <p:cNvSpPr/>
            <p:nvPr/>
          </p:nvSpPr>
          <p:spPr>
            <a:xfrm>
              <a:off x="9059587" y="3800500"/>
              <a:ext cx="2963333" cy="29618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Image 33">
              <a:extLst>
                <a:ext uri="{FF2B5EF4-FFF2-40B4-BE49-F238E27FC236}">
                  <a16:creationId xmlns:a16="http://schemas.microsoft.com/office/drawing/2014/main" id="{4522E448-5BD1-6947-BFB7-412ACBC4F57C}"/>
                </a:ext>
              </a:extLst>
            </p:cNvPr>
            <p:cNvPicPr>
              <a:picLocks noChangeAspect="1"/>
            </p:cNvPicPr>
            <p:nvPr/>
          </p:nvPicPr>
          <p:blipFill rotWithShape="1">
            <a:blip r:embed="rId3"/>
            <a:srcRect t="1" r="-6" b="-583"/>
            <a:stretch/>
          </p:blipFill>
          <p:spPr>
            <a:xfrm>
              <a:off x="9437632" y="4008316"/>
              <a:ext cx="2314685" cy="2754055"/>
            </a:xfrm>
            <a:prstGeom prst="rect">
              <a:avLst/>
            </a:prstGeom>
          </p:spPr>
        </p:pic>
      </p:grpSp>
      <p:pic>
        <p:nvPicPr>
          <p:cNvPr id="8" name="Image 4" descr="Une image contenant texte, carte&#10;&#10;Description générée avec un niveau de confiance très élevé">
            <a:extLst>
              <a:ext uri="{FF2B5EF4-FFF2-40B4-BE49-F238E27FC236}">
                <a16:creationId xmlns:a16="http://schemas.microsoft.com/office/drawing/2014/main" id="{8877D7BD-C37A-4945-8694-8D4A8B053609}"/>
              </a:ext>
            </a:extLst>
          </p:cNvPr>
          <p:cNvPicPr>
            <a:picLocks noChangeAspect="1"/>
          </p:cNvPicPr>
          <p:nvPr/>
        </p:nvPicPr>
        <p:blipFill>
          <a:blip r:embed="rId4"/>
          <a:stretch>
            <a:fillRect/>
          </a:stretch>
        </p:blipFill>
        <p:spPr>
          <a:xfrm>
            <a:off x="7683429" y="3955169"/>
            <a:ext cx="3827890" cy="2569822"/>
          </a:xfrm>
          <a:prstGeom prst="rect">
            <a:avLst/>
          </a:prstGeom>
        </p:spPr>
      </p:pic>
    </p:spTree>
    <p:extLst>
      <p:ext uri="{BB962C8B-B14F-4D97-AF65-F5344CB8AC3E}">
        <p14:creationId xmlns:p14="http://schemas.microsoft.com/office/powerpoint/2010/main" val="378589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734568" y="1358534"/>
            <a:ext cx="4992624" cy="1243584"/>
          </a:xfrm>
        </p:spPr>
        <p:txBody>
          <a:bodyPr vert="horz" lIns="91440" tIns="45720" rIns="91440" bIns="45720" rtlCol="0" anchor="ctr">
            <a:noAutofit/>
          </a:bodyPr>
          <a:lstStyle/>
          <a:p>
            <a:r>
              <a:rPr lang="en-US">
                <a:latin typeface="Goudy Old Style" panose="02020502050305020303" pitchFamily="18" charset="77"/>
              </a:rPr>
              <a:t>NN Training</a:t>
            </a: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734568" y="3087974"/>
            <a:ext cx="4107256" cy="3272767"/>
          </a:xfrm>
        </p:spPr>
        <p:txBody>
          <a:bodyPr anchor="t">
            <a:normAutofit/>
          </a:bodyPr>
          <a:lstStyle/>
          <a:p>
            <a:r>
              <a:rPr lang="en-GB" sz="2200" dirty="0">
                <a:latin typeface="Calibri Light" panose="020F0302020204030204" pitchFamily="34" charset="0"/>
              </a:rPr>
              <a:t>Back propagation is the standard method for NN training today</a:t>
            </a:r>
          </a:p>
          <a:p>
            <a:r>
              <a:rPr lang="en-GB" sz="2200" dirty="0">
                <a:latin typeface="Calibri Light" panose="020F0302020204030204" pitchFamily="34" charset="0"/>
              </a:rPr>
              <a:t>It relies on advanced mathematics and can be challenging to understand</a:t>
            </a:r>
          </a:p>
          <a:p>
            <a:r>
              <a:rPr lang="en-GB" sz="2200" dirty="0">
                <a:latin typeface="Calibri Light" panose="020F0302020204030204" pitchFamily="34" charset="0"/>
              </a:rPr>
              <a:t>Is there a more intuitive NN training method?</a:t>
            </a:r>
            <a:endParaRPr lang="en-GB" dirty="0">
              <a:latin typeface="Calibri Light" panose="020F0302020204030204" pitchFamily="34" charset="0"/>
            </a:endParaRPr>
          </a:p>
          <a:p>
            <a:pPr marL="0" indent="0">
              <a:buNone/>
            </a:pPr>
            <a:endParaRPr lang="en-GB" sz="2000" dirty="0">
              <a:latin typeface="Calibri Light" panose="020F0302020204030204" pitchFamily="34" charset="0"/>
            </a:endParaRPr>
          </a:p>
          <a:p>
            <a:pPr marL="0" indent="0">
              <a:buNone/>
            </a:pPr>
            <a:endParaRPr lang="en-GB" sz="2200" dirty="0">
              <a:latin typeface="Calibri Light" panose="020F0302020204030204" pitchFamily="34" charset="0"/>
            </a:endParaRPr>
          </a:p>
        </p:txBody>
      </p:sp>
      <p:sp>
        <p:nvSpPr>
          <p:cNvPr id="16" name="Rectangle 15">
            <a:extLst>
              <a:ext uri="{FF2B5EF4-FFF2-40B4-BE49-F238E27FC236}">
                <a16:creationId xmlns:a16="http://schemas.microsoft.com/office/drawing/2014/main" id="{513820F1-FA9F-0C4D-A5B7-1BCF7145F0F6}"/>
              </a:ext>
            </a:extLst>
          </p:cNvPr>
          <p:cNvSpPr/>
          <p:nvPr/>
        </p:nvSpPr>
        <p:spPr>
          <a:xfrm>
            <a:off x="5231567" y="5737413"/>
            <a:ext cx="6960433" cy="9931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31AF390-2D83-4044-B449-34195C2BD070}"/>
              </a:ext>
            </a:extLst>
          </p:cNvPr>
          <p:cNvSpPr/>
          <p:nvPr/>
        </p:nvSpPr>
        <p:spPr>
          <a:xfrm>
            <a:off x="5022931" y="133577"/>
            <a:ext cx="6960433" cy="9931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9A9F46E-008F-9447-8ED3-4002ABB9412C}"/>
              </a:ext>
            </a:extLst>
          </p:cNvPr>
          <p:cNvSpPr/>
          <p:nvPr/>
        </p:nvSpPr>
        <p:spPr>
          <a:xfrm rot="16200000">
            <a:off x="8812942" y="3197152"/>
            <a:ext cx="5737413" cy="6034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6F2E746-B8BF-B14C-B6C0-0D681EB9BA70}"/>
              </a:ext>
            </a:extLst>
          </p:cNvPr>
          <p:cNvSpPr/>
          <p:nvPr/>
        </p:nvSpPr>
        <p:spPr>
          <a:xfrm rot="16200000">
            <a:off x="2587965" y="3127284"/>
            <a:ext cx="5737413" cy="6034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Content Placeholder 91">
            <a:extLst>
              <a:ext uri="{FF2B5EF4-FFF2-40B4-BE49-F238E27FC236}">
                <a16:creationId xmlns:a16="http://schemas.microsoft.com/office/drawing/2014/main" id="{1E28FA0C-9CD8-4C3E-B82F-41905A38FEE9}"/>
              </a:ext>
            </a:extLst>
          </p:cNvPr>
          <p:cNvSpPr txBox="1">
            <a:spLocks/>
          </p:cNvSpPr>
          <p:nvPr/>
        </p:nvSpPr>
        <p:spPr>
          <a:xfrm>
            <a:off x="4892660" y="339171"/>
            <a:ext cx="5164308" cy="34023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a:latin typeface="Calibri Light" panose="020F0302020204030204" pitchFamily="34" charset="0"/>
                <a:cs typeface="Calibri Light" panose="020F0302020204030204" pitchFamily="34" charset="0"/>
              </a:rPr>
              <a:t>Inspired by neural networks in the brain </a:t>
            </a:r>
          </a:p>
          <a:p>
            <a:r>
              <a:rPr lang="en-GB" sz="2200">
                <a:latin typeface="Calibri Light" panose="020F0302020204030204" pitchFamily="34" charset="0"/>
                <a:cs typeface="Calibri Light" panose="020F0302020204030204" pitchFamily="34" charset="0"/>
              </a:rPr>
              <a:t>Cluster data using complex relationships between inputs and outputs</a:t>
            </a:r>
          </a:p>
          <a:p>
            <a:r>
              <a:rPr lang="en-GB" sz="2200">
                <a:latin typeface="Calibri Light" panose="020F0302020204030204" pitchFamily="34" charset="0"/>
                <a:cs typeface="Calibri Light" panose="020F0302020204030204" pitchFamily="34" charset="0"/>
              </a:rPr>
              <a:t>Popular models in machine learning for </a:t>
            </a:r>
            <a:r>
              <a:rPr lang="en" sz="2200">
                <a:latin typeface="Calibri Light" panose="020F0302020204030204" pitchFamily="34" charset="0"/>
                <a:cs typeface="Calibri Light" panose="020F0302020204030204" pitchFamily="34" charset="0"/>
              </a:rPr>
              <a:t>image processing, speech recognition, medical diagnosis and forecasting.</a:t>
            </a:r>
            <a:r>
              <a:rPr lang="en-GB" sz="2200">
                <a:latin typeface="Calibri Light" panose="020F0302020204030204" pitchFamily="34" charset="0"/>
                <a:cs typeface="Calibri Light" panose="020F0302020204030204" pitchFamily="34" charset="0"/>
              </a:rPr>
              <a:t> </a:t>
            </a:r>
            <a:endParaRPr lang="en-GB" sz="2200" dirty="0">
              <a:latin typeface="Calibri Light" panose="020F0302020204030204" pitchFamily="34" charset="0"/>
              <a:cs typeface="Calibri Light" panose="020F0302020204030204" pitchFamily="34" charset="0"/>
            </a:endParaRPr>
          </a:p>
        </p:txBody>
      </p:sp>
      <p:grpSp>
        <p:nvGrpSpPr>
          <p:cNvPr id="20" name="Groupe 4">
            <a:extLst>
              <a:ext uri="{FF2B5EF4-FFF2-40B4-BE49-F238E27FC236}">
                <a16:creationId xmlns:a16="http://schemas.microsoft.com/office/drawing/2014/main" id="{11E71679-9AB9-4FAD-BC39-F5482F0A33D1}"/>
              </a:ext>
            </a:extLst>
          </p:cNvPr>
          <p:cNvGrpSpPr/>
          <p:nvPr/>
        </p:nvGrpSpPr>
        <p:grpSpPr>
          <a:xfrm>
            <a:off x="5716287" y="3087974"/>
            <a:ext cx="2963333" cy="2961871"/>
            <a:chOff x="9059587" y="3800500"/>
            <a:chExt cx="2963333" cy="2961871"/>
          </a:xfrm>
        </p:grpSpPr>
        <p:sp>
          <p:nvSpPr>
            <p:cNvPr id="21" name="Ellipse 3">
              <a:extLst>
                <a:ext uri="{FF2B5EF4-FFF2-40B4-BE49-F238E27FC236}">
                  <a16:creationId xmlns:a16="http://schemas.microsoft.com/office/drawing/2014/main" id="{7A909126-CBE5-49BD-AB3A-D303BA650687}"/>
                </a:ext>
              </a:extLst>
            </p:cNvPr>
            <p:cNvSpPr/>
            <p:nvPr/>
          </p:nvSpPr>
          <p:spPr>
            <a:xfrm>
              <a:off x="9059587" y="3800500"/>
              <a:ext cx="2963333" cy="29618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Image 33">
              <a:extLst>
                <a:ext uri="{FF2B5EF4-FFF2-40B4-BE49-F238E27FC236}">
                  <a16:creationId xmlns:a16="http://schemas.microsoft.com/office/drawing/2014/main" id="{F26984BB-F0E9-4AF5-B373-CFB359796854}"/>
                </a:ext>
              </a:extLst>
            </p:cNvPr>
            <p:cNvPicPr>
              <a:picLocks noChangeAspect="1"/>
            </p:cNvPicPr>
            <p:nvPr/>
          </p:nvPicPr>
          <p:blipFill rotWithShape="1">
            <a:blip r:embed="rId3"/>
            <a:srcRect t="1" r="-6" b="-583"/>
            <a:stretch/>
          </p:blipFill>
          <p:spPr>
            <a:xfrm>
              <a:off x="9437632" y="4008316"/>
              <a:ext cx="2314685" cy="2754055"/>
            </a:xfrm>
            <a:prstGeom prst="rect">
              <a:avLst/>
            </a:prstGeom>
          </p:spPr>
        </p:pic>
      </p:grpSp>
    </p:spTree>
    <p:extLst>
      <p:ext uri="{BB962C8B-B14F-4D97-AF65-F5344CB8AC3E}">
        <p14:creationId xmlns:p14="http://schemas.microsoft.com/office/powerpoint/2010/main" val="1404743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801098" y="1396289"/>
            <a:ext cx="5712824" cy="1325563"/>
          </a:xfrm>
        </p:spPr>
        <p:txBody>
          <a:bodyPr vert="horz" lIns="91440" tIns="45720" rIns="91440" bIns="45720" rtlCol="0">
            <a:normAutofit/>
          </a:bodyPr>
          <a:lstStyle/>
          <a:p>
            <a:r>
              <a:rPr lang="en-US">
                <a:solidFill>
                  <a:schemeClr val="bg1"/>
                </a:solidFill>
                <a:latin typeface="Goudy Old Style" panose="02020502050305020303" pitchFamily="18" charset="77"/>
              </a:rPr>
              <a:t>PSO for NN</a:t>
            </a: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805543" y="2871982"/>
            <a:ext cx="4868995" cy="3181684"/>
          </a:xfrm>
        </p:spPr>
        <p:txBody>
          <a:bodyPr anchor="t">
            <a:normAutofit/>
          </a:bodyPr>
          <a:lstStyle/>
          <a:p>
            <a:r>
              <a:rPr lang="en-GB" sz="2200" dirty="0">
                <a:solidFill>
                  <a:schemeClr val="bg1"/>
                </a:solidFill>
                <a:latin typeface="Calibri Light" panose="020F0302020204030204" pitchFamily="34" charset="0"/>
              </a:rPr>
              <a:t>PSO: type of Swarm Intelligence (biomimetic: bird swarms, fish schools)</a:t>
            </a:r>
          </a:p>
          <a:p>
            <a:r>
              <a:rPr lang="en-GB" sz="2200" dirty="0">
                <a:solidFill>
                  <a:schemeClr val="bg1"/>
                </a:solidFill>
                <a:latin typeface="Calibri Light" panose="020F0302020204030204" pitchFamily="34" charset="0"/>
              </a:rPr>
              <a:t>Models applied to optimisation</a:t>
            </a:r>
          </a:p>
          <a:p>
            <a:r>
              <a:rPr lang="en-GB" sz="2200" dirty="0">
                <a:solidFill>
                  <a:schemeClr val="bg1"/>
                </a:solidFill>
                <a:latin typeface="Calibri Light" panose="020F0302020204030204" pitchFamily="34" charset="0"/>
              </a:rPr>
              <a:t>Training NN is an optimisation task: PSO could be used for NN training</a:t>
            </a:r>
          </a:p>
          <a:p>
            <a:pPr marL="0" indent="0">
              <a:buNone/>
            </a:pPr>
            <a:endParaRPr lang="en-GB" sz="2200" dirty="0">
              <a:solidFill>
                <a:schemeClr val="bg1"/>
              </a:solidFill>
              <a:latin typeface="Calibri Light" panose="020F0302020204030204" pitchFamily="34" charset="0"/>
            </a:endParaRPr>
          </a:p>
        </p:txBody>
      </p:sp>
      <p:pic>
        <p:nvPicPr>
          <p:cNvPr id="9" name="Image 8" descr="Une image contenant troupeau, oiseau, extérieur, animal&#10;&#10;Description générée automatiquement">
            <a:extLst>
              <a:ext uri="{FF2B5EF4-FFF2-40B4-BE49-F238E27FC236}">
                <a16:creationId xmlns:a16="http://schemas.microsoft.com/office/drawing/2014/main" id="{BFC0333E-4049-1D44-ACFE-08BEE381330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6781" r="15468" b="-2"/>
          <a:stretch/>
        </p:blipFill>
        <p:spPr>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7" name="Image 6" descr="Une image contenant fruit, groupe, grand, volant&#10;&#10;Description générée automatiquement">
            <a:extLst>
              <a:ext uri="{FF2B5EF4-FFF2-40B4-BE49-F238E27FC236}">
                <a16:creationId xmlns:a16="http://schemas.microsoft.com/office/drawing/2014/main" id="{064C0127-B6C7-5D44-A8F6-3089DAC5FD9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6723" r="6495" b="4"/>
          <a:stretch/>
        </p:blipFill>
        <p:spPr>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pic>
        <p:nvPicPr>
          <p:cNvPr id="11" name="Image 10">
            <a:extLst>
              <a:ext uri="{FF2B5EF4-FFF2-40B4-BE49-F238E27FC236}">
                <a16:creationId xmlns:a16="http://schemas.microsoft.com/office/drawing/2014/main" id="{FBFEF852-8EEC-124B-8559-2BBBDFD78C51}"/>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11524" r="-4" b="-4"/>
          <a:stretch/>
        </p:blipFill>
        <p:spPr>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342390453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73FD70C-90D2-9148-86F0-1AC871D10B6C}"/>
              </a:ext>
            </a:extLst>
          </p:cNvPr>
          <p:cNvGraphicFramePr>
            <a:graphicFrameLocks noChangeAspect="1"/>
          </p:cNvGraphicFramePr>
          <p:nvPr>
            <p:extLst>
              <p:ext uri="{D42A27DB-BD31-4B8C-83A1-F6EECF244321}">
                <p14:modId xmlns:p14="http://schemas.microsoft.com/office/powerpoint/2010/main" val="3228405821"/>
              </p:ext>
            </p:extLst>
          </p:nvPr>
        </p:nvGraphicFramePr>
        <p:xfrm>
          <a:off x="0" y="180682"/>
          <a:ext cx="13563081" cy="7075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722583" y="555436"/>
            <a:ext cx="5498336" cy="1243584"/>
          </a:xfrm>
        </p:spPr>
        <p:txBody>
          <a:bodyPr vert="horz" lIns="91440" tIns="45720" rIns="91440" bIns="45720" rtlCol="0" anchor="ctr">
            <a:noAutofit/>
          </a:bodyPr>
          <a:lstStyle/>
          <a:p>
            <a:r>
              <a:rPr lang="en-US">
                <a:latin typeface="Goudy Old Style" panose="02020502050305020303" pitchFamily="18" charset="77"/>
              </a:rPr>
              <a:t>Points for investigation</a:t>
            </a:r>
          </a:p>
        </p:txBody>
      </p:sp>
    </p:spTree>
    <p:extLst>
      <p:ext uri="{BB962C8B-B14F-4D97-AF65-F5344CB8AC3E}">
        <p14:creationId xmlns:p14="http://schemas.microsoft.com/office/powerpoint/2010/main" val="254107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E89626C-836B-C04C-82CF-BA8A6C771031}"/>
                                            </p:graphicEl>
                                          </p:spTgt>
                                        </p:tgtEl>
                                        <p:attrNameLst>
                                          <p:attrName>style.visibility</p:attrName>
                                        </p:attrNameLst>
                                      </p:cBhvr>
                                      <p:to>
                                        <p:strVal val="visible"/>
                                      </p:to>
                                    </p:set>
                                    <p:animEffect transition="in" filter="fade">
                                      <p:cBhvr>
                                        <p:cTn id="7" dur="500"/>
                                        <p:tgtEl>
                                          <p:spTgt spid="6">
                                            <p:graphicEl>
                                              <a:dgm id="{FE89626C-836B-C04C-82CF-BA8A6C77103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52096725-BAAF-6C41-8C18-91D9FDEC8C6F}"/>
                                            </p:graphicEl>
                                          </p:spTgt>
                                        </p:tgtEl>
                                        <p:attrNameLst>
                                          <p:attrName>style.visibility</p:attrName>
                                        </p:attrNameLst>
                                      </p:cBhvr>
                                      <p:to>
                                        <p:strVal val="visible"/>
                                      </p:to>
                                    </p:set>
                                    <p:animEffect transition="in" filter="fade">
                                      <p:cBhvr>
                                        <p:cTn id="12" dur="500"/>
                                        <p:tgtEl>
                                          <p:spTgt spid="6">
                                            <p:graphicEl>
                                              <a:dgm id="{52096725-BAAF-6C41-8C18-91D9FDEC8C6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58F9C64E-9DAA-6D4C-B2BD-C02775D672E5}"/>
                                            </p:graphicEl>
                                          </p:spTgt>
                                        </p:tgtEl>
                                        <p:attrNameLst>
                                          <p:attrName>style.visibility</p:attrName>
                                        </p:attrNameLst>
                                      </p:cBhvr>
                                      <p:to>
                                        <p:strVal val="visible"/>
                                      </p:to>
                                    </p:set>
                                    <p:animEffect transition="in" filter="fade">
                                      <p:cBhvr>
                                        <p:cTn id="17" dur="500"/>
                                        <p:tgtEl>
                                          <p:spTgt spid="6">
                                            <p:graphicEl>
                                              <a:dgm id="{58F9C64E-9DAA-6D4C-B2BD-C02775D672E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8776CC79-AF65-4942-B654-2EEC92F0B3D1}"/>
                                            </p:graphicEl>
                                          </p:spTgt>
                                        </p:tgtEl>
                                        <p:attrNameLst>
                                          <p:attrName>style.visibility</p:attrName>
                                        </p:attrNameLst>
                                      </p:cBhvr>
                                      <p:to>
                                        <p:strVal val="visible"/>
                                      </p:to>
                                    </p:set>
                                    <p:animEffect transition="in" filter="fade">
                                      <p:cBhvr>
                                        <p:cTn id="22" dur="500"/>
                                        <p:tgtEl>
                                          <p:spTgt spid="6">
                                            <p:graphicEl>
                                              <a:dgm id="{8776CC79-AF65-4942-B654-2EEC92F0B3D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3E493AA2-2545-8942-9755-586F301349E3}"/>
                                            </p:graphicEl>
                                          </p:spTgt>
                                        </p:tgtEl>
                                        <p:attrNameLst>
                                          <p:attrName>style.visibility</p:attrName>
                                        </p:attrNameLst>
                                      </p:cBhvr>
                                      <p:to>
                                        <p:strVal val="visible"/>
                                      </p:to>
                                    </p:set>
                                    <p:animEffect transition="in" filter="fade">
                                      <p:cBhvr>
                                        <p:cTn id="27" dur="500"/>
                                        <p:tgtEl>
                                          <p:spTgt spid="6">
                                            <p:graphicEl>
                                              <a:dgm id="{3E493AA2-2545-8942-9755-586F301349E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3DB167E8-709C-2344-A356-C054B72A96AF}"/>
                                            </p:graphicEl>
                                          </p:spTgt>
                                        </p:tgtEl>
                                        <p:attrNameLst>
                                          <p:attrName>style.visibility</p:attrName>
                                        </p:attrNameLst>
                                      </p:cBhvr>
                                      <p:to>
                                        <p:strVal val="visible"/>
                                      </p:to>
                                    </p:set>
                                    <p:animEffect transition="in" filter="fade">
                                      <p:cBhvr>
                                        <p:cTn id="32" dur="500"/>
                                        <p:tgtEl>
                                          <p:spTgt spid="6">
                                            <p:graphicEl>
                                              <a:dgm id="{3DB167E8-709C-2344-A356-C054B72A96A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43579F2A-1173-5949-ABFB-A1DF2F8DEDC4}"/>
                                            </p:graphicEl>
                                          </p:spTgt>
                                        </p:tgtEl>
                                        <p:attrNameLst>
                                          <p:attrName>style.visibility</p:attrName>
                                        </p:attrNameLst>
                                      </p:cBhvr>
                                      <p:to>
                                        <p:strVal val="visible"/>
                                      </p:to>
                                    </p:set>
                                    <p:animEffect transition="in" filter="fade">
                                      <p:cBhvr>
                                        <p:cTn id="37" dur="500"/>
                                        <p:tgtEl>
                                          <p:spTgt spid="6">
                                            <p:graphicEl>
                                              <a:dgm id="{43579F2A-1173-5949-ABFB-A1DF2F8DEDC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DC51B845-2B5F-2E45-ADFB-9F474486DECA}"/>
                                            </p:graphicEl>
                                          </p:spTgt>
                                        </p:tgtEl>
                                        <p:attrNameLst>
                                          <p:attrName>style.visibility</p:attrName>
                                        </p:attrNameLst>
                                      </p:cBhvr>
                                      <p:to>
                                        <p:strVal val="visible"/>
                                      </p:to>
                                    </p:set>
                                    <p:animEffect transition="in" filter="fade">
                                      <p:cBhvr>
                                        <p:cTn id="42" dur="500"/>
                                        <p:tgtEl>
                                          <p:spTgt spid="6">
                                            <p:graphicEl>
                                              <a:dgm id="{DC51B845-2B5F-2E45-ADFB-9F474486DEC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2120A650-0A8B-A646-BB3B-C9CA65FDCCF9}"/>
                                            </p:graphicEl>
                                          </p:spTgt>
                                        </p:tgtEl>
                                        <p:attrNameLst>
                                          <p:attrName>style.visibility</p:attrName>
                                        </p:attrNameLst>
                                      </p:cBhvr>
                                      <p:to>
                                        <p:strVal val="visible"/>
                                      </p:to>
                                    </p:set>
                                    <p:animEffect transition="in" filter="fade">
                                      <p:cBhvr>
                                        <p:cTn id="47" dur="500"/>
                                        <p:tgtEl>
                                          <p:spTgt spid="6">
                                            <p:graphicEl>
                                              <a:dgm id="{2120A650-0A8B-A646-BB3B-C9CA65FDCC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8022021" y="3231931"/>
            <a:ext cx="3852041" cy="1834056"/>
          </a:xfrm>
        </p:spPr>
        <p:txBody>
          <a:bodyPr>
            <a:normAutofit/>
          </a:bodyPr>
          <a:lstStyle/>
          <a:p>
            <a:r>
              <a:rPr lang="en" sz="4000">
                <a:latin typeface="Goudy Old Style" panose="02020502050305020303" pitchFamily="18" charset="77"/>
              </a:rPr>
              <a:t>2. Results &amp; Insights</a:t>
            </a:r>
            <a:br>
              <a:rPr lang="en" sz="4000">
                <a:latin typeface="Goudy Old Style" panose="02020502050305020303" pitchFamily="18" charset="77"/>
              </a:rPr>
            </a:br>
            <a:endParaRPr lang="en-GB" sz="4000">
              <a:latin typeface="Goudy Old Style" panose="02020502050305020303" pitchFamily="18" charset="77"/>
            </a:endParaRPr>
          </a:p>
        </p:txBody>
      </p:sp>
      <p:cxnSp>
        <p:nvCxnSpPr>
          <p:cNvPr id="11"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Tree>
    <p:extLst>
      <p:ext uri="{BB962C8B-B14F-4D97-AF65-F5344CB8AC3E}">
        <p14:creationId xmlns:p14="http://schemas.microsoft.com/office/powerpoint/2010/main" val="767248979"/>
      </p:ext>
    </p:extLst>
  </p:cSld>
  <p:clrMapOvr>
    <a:masterClrMapping/>
  </p:clrMapOvr>
</p:sld>
</file>

<file path=ppt/theme/theme1.xml><?xml version="1.0" encoding="utf-8"?>
<a:theme xmlns:a="http://schemas.openxmlformats.org/drawingml/2006/main" name="Thème Office">
  <a:themeElements>
    <a:clrScheme name="Mé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624</TotalTime>
  <Words>2413</Words>
  <Application>Microsoft Office PowerPoint</Application>
  <PresentationFormat>Widescreen</PresentationFormat>
  <Paragraphs>349</Paragraphs>
  <Slides>27</Slides>
  <Notes>21</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Goudy Old Style</vt:lpstr>
      <vt:lpstr>Thème Office</vt:lpstr>
      <vt:lpstr>Particle Swarm Optimisation for Neural Networks  </vt:lpstr>
      <vt:lpstr>Presentation Outline</vt:lpstr>
      <vt:lpstr>1. Motivation </vt:lpstr>
      <vt:lpstr>PowerPoint Presentation</vt:lpstr>
      <vt:lpstr>Optimization</vt:lpstr>
      <vt:lpstr>NN Training</vt:lpstr>
      <vt:lpstr>PSO for NN</vt:lpstr>
      <vt:lpstr>Points for investigation</vt:lpstr>
      <vt:lpstr>2. Results &amp; Insights </vt:lpstr>
      <vt:lpstr>Simulating PSO</vt:lpstr>
      <vt:lpstr>Experimenting with Parameters</vt:lpstr>
      <vt:lpstr>NN for IRIS</vt:lpstr>
      <vt:lpstr>PowerPoint Presentation</vt:lpstr>
      <vt:lpstr>PowerPoint Presentation</vt:lpstr>
      <vt:lpstr>PowerPoint Presentation</vt:lpstr>
      <vt:lpstr>PowerPoint Presentation</vt:lpstr>
      <vt:lpstr>Our PSO algorithm for our Neural Network</vt:lpstr>
      <vt:lpstr>3. Conclusion and future steps</vt:lpstr>
      <vt:lpstr>PowerPoint Presentation</vt:lpstr>
      <vt:lpstr>Our beautiful graph</vt:lpstr>
      <vt:lpstr>Parameters</vt:lpstr>
      <vt:lpstr>Project output</vt:lpstr>
      <vt:lpstr>Conclusion</vt:lpstr>
      <vt:lpstr>Particle Swarm Optimisation for Neural Networks  </vt:lpstr>
      <vt:lpstr>PowerPoint Presentation</vt:lpstr>
      <vt:lpstr>Simulating PSO</vt:lpstr>
      <vt:lpstr>Unbound velocity (no vlim)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Particle Swarm Optimisation for Neural Networks</dc:title>
  <dc:creator>Kim Barker</dc:creator>
  <cp:lastModifiedBy>Will Halfpenny</cp:lastModifiedBy>
  <cp:revision>4</cp:revision>
  <dcterms:created xsi:type="dcterms:W3CDTF">2020-03-05T16:18:58Z</dcterms:created>
  <dcterms:modified xsi:type="dcterms:W3CDTF">2020-03-07T16:31:29Z</dcterms:modified>
</cp:coreProperties>
</file>